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  <p:sldId id="264" r:id="rId10"/>
    <p:sldId id="269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96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26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23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433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638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5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15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558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0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26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9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85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42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660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14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04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5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3F8A38A-79B3-4D4A-A467-96325401088F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E932D3C-CD1A-42A2-A12A-0BA62DD4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35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827BA-7B2D-48DB-AB61-0E2B676EC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-1383957"/>
            <a:ext cx="9414191" cy="5544065"/>
          </a:xfrm>
        </p:spPr>
        <p:txBody>
          <a:bodyPr/>
          <a:lstStyle/>
          <a:p>
            <a:r>
              <a:rPr lang="en-US" dirty="0"/>
              <a:t>Integrated Change Control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4E218B-2337-45B5-82D2-3EE0800CA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390768"/>
            <a:ext cx="8705737" cy="1248032"/>
          </a:xfrm>
        </p:spPr>
        <p:txBody>
          <a:bodyPr>
            <a:normAutofit/>
          </a:bodyPr>
          <a:lstStyle/>
          <a:p>
            <a:r>
              <a:rPr lang="en-US" dirty="0"/>
              <a:t> Part of the Project Integration Management Process:</a:t>
            </a:r>
          </a:p>
          <a:p>
            <a:r>
              <a:rPr lang="en-US" dirty="0"/>
              <a:t>the processes and activities to identify, define, combine, unify, and coordinate processes (tasks) and activities within a project.</a:t>
            </a:r>
          </a:p>
        </p:txBody>
      </p:sp>
    </p:spTree>
    <p:extLst>
      <p:ext uri="{BB962C8B-B14F-4D97-AF65-F5344CB8AC3E}">
        <p14:creationId xmlns:p14="http://schemas.microsoft.com/office/powerpoint/2010/main" val="281409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7FF4B-EB24-4D6D-8996-587064D68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6768" y="354830"/>
            <a:ext cx="3398573" cy="1843423"/>
          </a:xfrm>
        </p:spPr>
        <p:txBody>
          <a:bodyPr/>
          <a:lstStyle/>
          <a:p>
            <a:r>
              <a:rPr lang="en-US" dirty="0"/>
              <a:t>Performed throughout the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CE0A0-8560-4502-89E3-3A8489AFC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718" y="3323937"/>
            <a:ext cx="3444755" cy="14604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Ensures unification, consolidation, communication, and interrelationship within projects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B84CCF-422E-4BC3-9576-7F5426333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5341" y="488092"/>
            <a:ext cx="4881340" cy="650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96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906F8-50E5-4A70-8A1D-B77B5CEA3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C413D-48F9-4F74-8F6E-74E29D75E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Allows for </a:t>
            </a:r>
            <a:r>
              <a:rPr lang="en-US" b="1" dirty="0"/>
              <a:t>documented changes within the project to be considered in an integrated manner while addressing overall project risk.</a:t>
            </a:r>
            <a:r>
              <a:rPr lang="en-US" dirty="0"/>
              <a:t> </a:t>
            </a:r>
          </a:p>
          <a:p>
            <a:r>
              <a:rPr lang="en-US" dirty="0"/>
              <a:t>2</a:t>
            </a:r>
            <a:r>
              <a:rPr lang="en-US" b="1" dirty="0"/>
              <a:t>. Addresses risks</a:t>
            </a:r>
            <a:r>
              <a:rPr lang="en-US" dirty="0"/>
              <a:t> which often arise from changes made without consideration of the overall project objectives or plans. </a:t>
            </a:r>
          </a:p>
          <a:p>
            <a:r>
              <a:rPr lang="en-US" dirty="0"/>
              <a:t>3. The </a:t>
            </a:r>
            <a:r>
              <a:rPr lang="en-US" b="1" dirty="0"/>
              <a:t>process is performed throughout the project.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922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9BF7-0ED9-45C5-8EF6-0DE96CE82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5B33C-7FD2-4608-9B44-C8BC45E44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Project Management Plan</a:t>
            </a:r>
            <a:r>
              <a:rPr lang="en-US" dirty="0"/>
              <a:t>: Change Management plan, Configuration management plan, Scope Baseline, Schedule Baseline, Cost baseline</a:t>
            </a:r>
          </a:p>
          <a:p>
            <a:pPr lvl="0"/>
            <a:r>
              <a:rPr lang="en-US" b="1" dirty="0"/>
              <a:t>Project documents:</a:t>
            </a:r>
            <a:r>
              <a:rPr lang="en-US" dirty="0"/>
              <a:t> Basis of estimates, Requirements traceability matrix, Risk report</a:t>
            </a:r>
          </a:p>
          <a:p>
            <a:pPr lvl="0"/>
            <a:r>
              <a:rPr lang="en-US" b="1" dirty="0"/>
              <a:t>Work Performance Reports</a:t>
            </a:r>
            <a:endParaRPr lang="en-US" dirty="0"/>
          </a:p>
          <a:p>
            <a:pPr lvl="0"/>
            <a:r>
              <a:rPr lang="en-US" b="1" dirty="0"/>
              <a:t>Change Requests</a:t>
            </a:r>
            <a:endParaRPr lang="en-US" dirty="0"/>
          </a:p>
          <a:p>
            <a:pPr lvl="0"/>
            <a:r>
              <a:rPr lang="en-US" b="1" dirty="0"/>
              <a:t>Enterprise Environmental Factors</a:t>
            </a:r>
            <a:endParaRPr lang="en-US" dirty="0"/>
          </a:p>
          <a:p>
            <a:pPr lvl="0"/>
            <a:r>
              <a:rPr lang="en-US" b="1" dirty="0"/>
              <a:t>Organizational Process Assets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291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403C0-6D91-427B-A6C1-DE02A4BD6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Requests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04A68-8E6C-492F-9018-E08466335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Show requests to modify a document, deliverable, or baseline- definition of change request </a:t>
            </a:r>
          </a:p>
          <a:p>
            <a:pPr lvl="0"/>
            <a:r>
              <a:rPr lang="en-US" dirty="0"/>
              <a:t>Perform a corrective action</a:t>
            </a:r>
          </a:p>
          <a:p>
            <a:pPr lvl="0"/>
            <a:r>
              <a:rPr lang="en-US" dirty="0"/>
              <a:t>Perform a preventative action</a:t>
            </a:r>
          </a:p>
          <a:p>
            <a:pPr lvl="0"/>
            <a:r>
              <a:rPr lang="en-US" dirty="0"/>
              <a:t>Perform a defect repair</a:t>
            </a:r>
          </a:p>
          <a:p>
            <a:pPr lvl="0"/>
            <a:r>
              <a:rPr lang="en-US" dirty="0"/>
              <a:t>Include options</a:t>
            </a:r>
          </a:p>
          <a:p>
            <a:pPr lvl="0"/>
            <a:r>
              <a:rPr lang="en-US" dirty="0"/>
              <a:t>Questions?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32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C6ABF-54CE-4A2A-B803-8B792EA43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Change Request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00AFEB1-BCAB-4C20-93C7-FEEBAACEF0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8929386"/>
              </p:ext>
            </p:extLst>
          </p:nvPr>
        </p:nvGraphicFramePr>
        <p:xfrm>
          <a:off x="7135511" y="1823928"/>
          <a:ext cx="4465362" cy="5001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1157">
                  <a:extLst>
                    <a:ext uri="{9D8B030D-6E8A-4147-A177-3AD203B41FA5}">
                      <a16:colId xmlns:a16="http://schemas.microsoft.com/office/drawing/2014/main" val="1083528976"/>
                    </a:ext>
                  </a:extLst>
                </a:gridCol>
                <a:gridCol w="269099">
                  <a:extLst>
                    <a:ext uri="{9D8B030D-6E8A-4147-A177-3AD203B41FA5}">
                      <a16:colId xmlns:a16="http://schemas.microsoft.com/office/drawing/2014/main" val="826352682"/>
                    </a:ext>
                  </a:extLst>
                </a:gridCol>
                <a:gridCol w="479333">
                  <a:extLst>
                    <a:ext uri="{9D8B030D-6E8A-4147-A177-3AD203B41FA5}">
                      <a16:colId xmlns:a16="http://schemas.microsoft.com/office/drawing/2014/main" val="2023452873"/>
                    </a:ext>
                  </a:extLst>
                </a:gridCol>
                <a:gridCol w="3035773">
                  <a:extLst>
                    <a:ext uri="{9D8B030D-6E8A-4147-A177-3AD203B41FA5}">
                      <a16:colId xmlns:a16="http://schemas.microsoft.com/office/drawing/2014/main" val="806419451"/>
                    </a:ext>
                  </a:extLst>
                </a:gridCol>
              </a:tblGrid>
              <a:tr h="22257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                                        Change Request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486577"/>
                  </a:ext>
                </a:extLst>
              </a:tr>
              <a:tr h="106150"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>
                          <a:effectLst/>
                        </a:rPr>
                        <a:t>Change ID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Version 2.9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95686"/>
                  </a:ext>
                </a:extLst>
              </a:tr>
              <a:tr h="194994"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>
                          <a:effectLst/>
                        </a:rPr>
                        <a:t>Change Requestor 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FDA Commissioner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752668"/>
                  </a:ext>
                </a:extLst>
              </a:tr>
              <a:tr h="292491"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>
                          <a:effectLst/>
                        </a:rPr>
                        <a:t>Change Documented By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Project Manager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070172"/>
                  </a:ext>
                </a:extLst>
              </a:tr>
              <a:tr h="2282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Changed Description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We would like to include an interactive video to display every time an user logs into Nexus.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914434"/>
                  </a:ext>
                </a:extLst>
              </a:tr>
              <a:tr h="541363">
                <a:tc rowSpan="5" gridSpan="2"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Change Impact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rowSpan="5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Schedule Impact: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>
                          <a:effectLst/>
                        </a:rPr>
                        <a:t>If this change request is incorporated into the project schedule the project delivery will be delayed by 2 months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66604409"/>
                  </a:ext>
                </a:extLst>
              </a:tr>
              <a:tr h="34498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Scope Impact: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>
                          <a:effectLst/>
                        </a:rPr>
                        <a:t>None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72985639"/>
                  </a:ext>
                </a:extLst>
              </a:tr>
              <a:tr h="49359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Budget Impact: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 dirty="0">
                          <a:effectLst/>
                        </a:rPr>
                        <a:t>The budget will increase by 150,000 as the schedule will stretch by 8 weeks and the resources will remain on the project for a longer time.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07157188"/>
                  </a:ext>
                </a:extLst>
              </a:tr>
              <a:tr h="49359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Quality Impact: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>
                          <a:effectLst/>
                        </a:rPr>
                        <a:t>None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11639130"/>
                  </a:ext>
                </a:extLst>
              </a:tr>
              <a:tr h="29249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Other Impacts: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>
                          <a:effectLst/>
                        </a:rPr>
                        <a:t>External clients will need to be communicated about the delay. Internal project XYZ will be impacted as requires will remain on this project for a longer time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82840644"/>
                  </a:ext>
                </a:extLst>
              </a:tr>
              <a:tr h="329064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Options 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>
                          <a:effectLst/>
                        </a:rPr>
                        <a:t>Option 1: Approve the change reques and extend the project for 2 months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34462"/>
                  </a:ext>
                </a:extLst>
              </a:tr>
              <a:tr h="32906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>
                          <a:effectLst/>
                        </a:rPr>
                        <a:t>Option 2: With option 1, if additional resources are added to the project the schedule impact can be mi8nimized but the budget impact will increase to $250,000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435275"/>
                  </a:ext>
                </a:extLst>
              </a:tr>
              <a:tr h="32906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>
                          <a:effectLst/>
                        </a:rPr>
                        <a:t>Option 3: Deliver the project with the component in question and schedule the reminder of the work as a different project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402177"/>
                  </a:ext>
                </a:extLst>
              </a:tr>
              <a:tr h="41398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500" u="none" strike="noStrike" dirty="0">
                          <a:effectLst/>
                        </a:rPr>
                        <a:t>Note/Recommendation: The project team recommends option 2.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36917"/>
                  </a:ext>
                </a:extLst>
              </a:tr>
              <a:tr h="19499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Change Approved Date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12/12/2019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137069"/>
                  </a:ext>
                </a:extLst>
              </a:tr>
              <a:tr h="19499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Change Approved By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 dirty="0">
                          <a:effectLst/>
                        </a:rPr>
                        <a:t>Project Sponsor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04217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0A76BB82-8398-4312-8BAC-A32F9F28E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510" y="1823928"/>
            <a:ext cx="792917" cy="19883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9038472-E123-420C-AE21-48646215A51F}"/>
              </a:ext>
            </a:extLst>
          </p:cNvPr>
          <p:cNvSpPr txBox="1">
            <a:spLocks/>
          </p:cNvSpPr>
          <p:nvPr/>
        </p:nvSpPr>
        <p:spPr>
          <a:xfrm>
            <a:off x="1154954" y="2603499"/>
            <a:ext cx="4899857" cy="3426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Show requests to modify scope, schedule, or cost baseline</a:t>
            </a:r>
          </a:p>
          <a:p>
            <a:r>
              <a:rPr lang="en-US" dirty="0"/>
              <a:t>Perform a corrective action</a:t>
            </a:r>
          </a:p>
          <a:p>
            <a:r>
              <a:rPr lang="en-US" dirty="0"/>
              <a:t>Perform a preventative action</a:t>
            </a:r>
          </a:p>
          <a:p>
            <a:r>
              <a:rPr lang="en-US" dirty="0"/>
              <a:t>Perform a defect repair</a:t>
            </a:r>
          </a:p>
          <a:p>
            <a:r>
              <a:rPr lang="en-US" dirty="0"/>
              <a:t>Include options</a:t>
            </a:r>
          </a:p>
          <a:p>
            <a:endParaRPr lang="en-US" dirty="0"/>
          </a:p>
        </p:txBody>
      </p:sp>
      <p:pic>
        <p:nvPicPr>
          <p:cNvPr id="16" name="Graphic 15" descr="Checkmark">
            <a:extLst>
              <a:ext uri="{FF2B5EF4-FFF2-40B4-BE49-F238E27FC236}">
                <a16:creationId xmlns:a16="http://schemas.microsoft.com/office/drawing/2014/main" id="{7066A147-FDDB-4A11-B620-35B0CF7E3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5462" y="2688717"/>
            <a:ext cx="527097" cy="527097"/>
          </a:xfrm>
          <a:prstGeom prst="rect">
            <a:avLst/>
          </a:prstGeom>
        </p:spPr>
      </p:pic>
      <p:pic>
        <p:nvPicPr>
          <p:cNvPr id="21" name="Graphic 20" descr="Checkmark">
            <a:extLst>
              <a:ext uri="{FF2B5EF4-FFF2-40B4-BE49-F238E27FC236}">
                <a16:creationId xmlns:a16="http://schemas.microsoft.com/office/drawing/2014/main" id="{A1043F2F-CE66-4EEE-98AC-0A3C1D15A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5389" y="4453443"/>
            <a:ext cx="578816" cy="578816"/>
          </a:xfrm>
          <a:prstGeom prst="rect">
            <a:avLst/>
          </a:prstGeom>
        </p:spPr>
      </p:pic>
      <p:pic>
        <p:nvPicPr>
          <p:cNvPr id="23" name="Graphic 22" descr="Close">
            <a:extLst>
              <a:ext uri="{FF2B5EF4-FFF2-40B4-BE49-F238E27FC236}">
                <a16:creationId xmlns:a16="http://schemas.microsoft.com/office/drawing/2014/main" id="{E05F3CFE-64C4-4412-826B-1B0BC2E0C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6078" y="3716013"/>
            <a:ext cx="342932" cy="342932"/>
          </a:xfrm>
          <a:prstGeom prst="rect">
            <a:avLst/>
          </a:prstGeom>
        </p:spPr>
      </p:pic>
      <p:pic>
        <p:nvPicPr>
          <p:cNvPr id="25" name="Graphic 24" descr="Close">
            <a:extLst>
              <a:ext uri="{FF2B5EF4-FFF2-40B4-BE49-F238E27FC236}">
                <a16:creationId xmlns:a16="http://schemas.microsoft.com/office/drawing/2014/main" id="{DC0E9ACF-E371-491B-9113-F88557FD6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1623" y="4110511"/>
            <a:ext cx="342932" cy="342932"/>
          </a:xfrm>
          <a:prstGeom prst="rect">
            <a:avLst/>
          </a:prstGeom>
        </p:spPr>
      </p:pic>
      <p:pic>
        <p:nvPicPr>
          <p:cNvPr id="26" name="Graphic 25" descr="Close">
            <a:extLst>
              <a:ext uri="{FF2B5EF4-FFF2-40B4-BE49-F238E27FC236}">
                <a16:creationId xmlns:a16="http://schemas.microsoft.com/office/drawing/2014/main" id="{A2F082B5-7FD6-4672-9262-2ACFF409A7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4449" y="3246392"/>
            <a:ext cx="342932" cy="34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680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5721B-1F40-49E7-A42A-F995BB5E5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851" y="644155"/>
            <a:ext cx="8761413" cy="706964"/>
          </a:xfrm>
        </p:spPr>
        <p:txBody>
          <a:bodyPr/>
          <a:lstStyle/>
          <a:p>
            <a:r>
              <a:rPr lang="en-US" dirty="0"/>
              <a:t>What is not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D2841-0695-4486-B73F-F5855A69C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3370864" cy="326159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specific workflow- projects are dynamic</a:t>
            </a:r>
          </a:p>
          <a:p>
            <a:r>
              <a:rPr lang="en-US" dirty="0"/>
              <a:t>Exhaustive documentation</a:t>
            </a:r>
          </a:p>
          <a:p>
            <a:r>
              <a:rPr lang="en-US" dirty="0"/>
              <a:t>Long meetings</a:t>
            </a:r>
          </a:p>
          <a:p>
            <a:pPr lvl="1"/>
            <a:r>
              <a:rPr lang="en-US" dirty="0"/>
              <a:t> Meetings are part of the tools but are part of execution which means that refinements are made with customer approval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6C2E5E-30DF-483F-8ECF-D938A7717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436" y="1489364"/>
            <a:ext cx="7158182" cy="536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76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089B3-74A1-4D7F-ACDB-D190498E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Obtain from this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A3A11-2B5F-41FC-9A8A-66F9CB549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1. Approved change requests</a:t>
            </a:r>
            <a:endParaRPr lang="en-US" dirty="0"/>
          </a:p>
          <a:p>
            <a:pPr lvl="0"/>
            <a:r>
              <a:rPr lang="en-US" b="1" dirty="0"/>
              <a:t>2. Project Management Plan updates: Any component</a:t>
            </a:r>
            <a:endParaRPr lang="en-US" dirty="0"/>
          </a:p>
          <a:p>
            <a:pPr lvl="0"/>
            <a:r>
              <a:rPr lang="en-US" b="1" dirty="0"/>
              <a:t>3. Project document updates: Change log</a:t>
            </a:r>
            <a:endParaRPr lang="en-US" dirty="0"/>
          </a:p>
          <a:p>
            <a:r>
              <a:rPr lang="en-US" dirty="0"/>
              <a:t>Which allows for </a:t>
            </a:r>
            <a:r>
              <a:rPr lang="en-US" b="1" dirty="0"/>
              <a:t>documented changes within the project to be considered in an integrated manner while addressing overall project risk.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642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39B03-FFAB-44E0-881F-B5C2BD415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7"/>
            <a:ext cx="9340051" cy="1324689"/>
          </a:xfrm>
        </p:spPr>
        <p:txBody>
          <a:bodyPr/>
          <a:lstStyle/>
          <a:p>
            <a:r>
              <a:rPr lang="en-US" b="1" u="sng" dirty="0"/>
              <a:t>Example of how Integrated Change Control is useful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0B7CC-34FB-4347-BAFF-52C422275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5458282" cy="384348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1. When </a:t>
            </a:r>
            <a:r>
              <a:rPr lang="en-US" b="1" dirty="0"/>
              <a:t>an incident is created in EMR the information is pushed over to WIM where it is finished by the investigator.</a:t>
            </a:r>
            <a:r>
              <a:rPr lang="en-US" dirty="0"/>
              <a:t> The incident can be reviewed by the lead OSHO and the OLSS but any changes made are not pushed back to the EMR module</a:t>
            </a:r>
            <a:r>
              <a:rPr lang="en-US" b="1" dirty="0"/>
              <a:t>. </a:t>
            </a:r>
          </a:p>
          <a:p>
            <a:r>
              <a:rPr lang="en-US" b="1" dirty="0"/>
              <a:t>2. Integrated Change Control can help with this by reviewing the configuration management plan, the requirements traceability matrices, and the project objectives and plans in order to manage </a:t>
            </a:r>
            <a:r>
              <a:rPr lang="en-US" b="1" dirty="0">
                <a:solidFill>
                  <a:schemeClr val="tx2"/>
                </a:solidFill>
              </a:rPr>
              <a:t>the interdependencies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/>
              <a:t>among the knowledge areas and Nexus Modules</a:t>
            </a:r>
          </a:p>
          <a:p>
            <a:r>
              <a:rPr lang="en-US" dirty="0"/>
              <a:t>Questions?</a:t>
            </a:r>
          </a:p>
        </p:txBody>
      </p:sp>
      <p:sp>
        <p:nvSpPr>
          <p:cNvPr id="4" name="AutoShape 2" descr="data:image/png;base64,iVBORw0KGgoAAAANSUhEUgAAAbAAAAEgCAYAAAGiLxb/AAAAAXNSR0IArs4c6QAAAARnQU1BAACxjwv8YQUAAAAJcEhZcwAADsMAAA7DAcdvqGQAAH8DSURBVHhe7f33dyvHme+N+q+5v9277lp3rfv+8L5n5viMbUWP57yesefOeGyPreggB1m2pK0sWZItWdHKcUs758ycA0DknDNABAJEBhEYvreeApsbBJt7k9wECGBXcX3Yjerq6kpPPVXV1VXf6Glz4lwffvbk3/D6R2fwgz++iXsffg7f/UV3wyP2wvvH0Es8885X9YilCmmQKVcqqFSqqJTyKJVKXcmRr4/A6/XWIybnoFt54a1PNkfs3x99ledas1ldXZUtw53It+87hCordZsi9sPfv7Ielc0mmy/KetKJUMQoLpsitrS0hGqVZKwO/ZajXC6jVqty5K43sry8zGn83Xi9FchG7GaGAlYsFtd/bW8qLPKUAM0PbQeyEVtcXLwhCwsLO3ZHEQuHovAG5hELedaj3DojJaRsxBILaZhNOtRYkaTfclAx9TiMmJicwdDoFLxOm6y7jsqxmxmb3bGjolhYqh5oxHK53OaI0fFm7NQded5uZCNGOdELbIkYxfbsqeP8uF9YbWZMzEzLXmsFVPxlI7bG5GO5whyx9uKtmlQqxWmn2TZidKHbkY1YIpFAPB7fyNpbRdJ77WLbiKXTaQ4JYbVa3TO1Wo37QQ8ghU3+y7nbb7aNWLez7xEjD+Xsb0YymWT3bt/KkahUSH7krzWybcSo2BQKhV2TzWZl7W8GRaw5cLfCDSO2F0Od0b0YKWIUoBvlei6ziNWVFdlrjWwbMX5xiWnvpd0VLfKQGs4r7OE3CmAzFLFk0IN0zM8a0w5ZN4TB7kSNdZlmZmZkr0tsG7GDyLHCYpzXxBVWqzUHVGJmZopfz2XSstclto0YtRTo4m4heZGzvxltk7F8Pt9W6Lly9ntl24i1m7blGF2gHjIN1NCRfu+E5eUVrvlpTETu+nbsNGJV1pKRs2+G/JSNGFUekVgCSwUmzCvU1t+ZoQjtxfCIMQW9whJycODqloBKzKmU0JhscLlDstclto3YXiEP5exvhhQxUhWB4PaBViqmsMxUicfrl70use8R2ys7LYo3GudsZEvEpE7hfpHPZfmxwI4F9pBNdvkch86rZdbqX4d+7yctidiV0Vl+/PTUVXx4/DI/n1Ib+fHdr8/jvSMX+Pmjf/0S//bbP+PuB5/hv/cTHrEM0/ydjMcfhMnm3CAai236LQePmFyMO4mX3j/CXzrc9cBT/DgwoeTHux96Gnc88PTGG9g72fl37q+74RHrSUOxu/8vn+J7j7yCH/72ZfyRnZNdt9Nz75857x3BN6gF8L3RP/D+zvTIAGtF1Lgu6EYWYin4/X64nfZ6xOQcdSW5/NaIbWfkym+nQvHYdcTueeiZTZ50IrIRm1PO8e43vXWXa4dJlEpFZJIx/jpW7nojpRK136itVx/QJLudDLftlV3lmGTIDTVGb2boATQc1/zQVkMNatmIUV/sRtA4PCF3rRFyQ2MgdB5LZjAzo4DNbOSRbqXZNmI2ix4LqTT6+wZlU0TCbXOgf2QKbq8LeoMFpaXWFa3dsG3EbmbIzU6KIvWmD7oori5Xr0fsZtDNcvZykFvq7LUTEgF69paINb7H7VZkI2Y26HH2Qv+m7L0VNHNzuHL1GjKl9smgbMT2OtK0nSF5LDI9Vspl1m1aazKZjHzEaCCkm9k2xyKRyL6+f6YXDSTUctdahWzEqOjQ+Dd1xRvf6+4F8o+OkqJuvt4Kto1Yc+y7EdmIUW7JOW4l9MySjH0zNEGUy9LSdXlqZtvKgx4ivRveDVR05exvBgVwPxPzhhHbiyEZ2ouRIkZslwsbsK7O2lq957AdN4wY9ZVozIPeJcvdvB28D1cs8BcHN5rE2Qw9k17VTk5Oyl6X0OiMUOn0stckOi7HVMpZOOx22cBKWBw+hGM3nr50kxzbrPR2ArWq5ex3Aj1TLpB74YYR62YocttGrDkVWs1+PvOGOUaz1qgxTO98pbnzO4HuoZaL3LXtoMDQM0mP3WyAh3+8sH7PdtwwYtlUDD6PCwWmCHdqbrXyoETRaA2ygZXQKBVIJG7cjr1p5SF3U6ugZ1Lju3STmW00IHSzYcEbRkzuhlZCz6wxvSl3rREq5nL2jWyJWOMLtv2A3jVL75s3vXdmXZhGu1qFKfYWvX+uLBX3P2JHLg7h45NX+PmcwcKP7x+9uGGn0Jn58Zs//iPuffhZfP+3L/Pf+wmPmNw7305D7h1zIzaXZ9NvajR0/Ptngl443P3A0/wds/QCgmYaSO+k73vqjbrdQ8/yo8O9/tGO5FjQ+Wxk2B33P4W/nxvkswl+99zr9ddhv3odd7Lf9zTdJDg4eIaRig6Hw4IOxeFw8MGUtZXl6xm2RGPRrD1SLJZ4kyDoNPFR/iRr4VL7ZIm1ium6oI2wdiJLfN5GpI9O+Us/KcMkRw5vUNAB2D0BLBVyMJotN84wWm4g5LXDGfRDbzTRpRsaWobgO/cdwrvnL+DvR47j3c9P49VPT+EXL76Dbze0fgS7Q1oygbhhhkkjFzuF3nGssHsE+8+OMoz615QR0egCH66i39KwVWMffDeQxErj5eT3rfhF4wikW4MeKwZGxjE3OQbV1BimZhTQqZRMF+eh0eiwVF2BUmPE0OQcAj47vA4LV9zN0ww6Efr6l+K64wwjE/B5EYvFoZqdgt7gRKlQxPIOvwahBorL5cRyrcoT91aNQ6/A5WvDfEIMjaBJczl6EYof9fx3lWGdDEWI3tf3qrmlDKNXf42/dwo9VELu+m5p9Gu//Oxkdp1ht2qoSqQv2ParSqyWiwjH0xtVYmPkehG5DCPdxsfr5TJM0BmIDOsiqCbZcYbRC1dp/ZVOg5r1nRy+/YDyYVcZRv0kMjv/prt9ht4jUV+uvL6mFH2nssoaR71k6D3zrjJMUuydquA7NVz7ya4yTDp2ItTqlLPvNXaVYTQ+SMNRnQhlmJx9L7HrDAuFQnxCUy9DurBT40kNq11lGJ8cVsyjb2gKp85fxKxKjcoO1lm7FRwON+YmZzC/kJG9vt9Q55TimQy6kYlHoJyahlqlQW5pb6M7GpMVKo0BCoMDyulRpNIZjE/PYGpyClaDGjMTszte52fXjQ6p6ewz65CI+mH3RTAfS/CRhv02wXiaP4tapuGAG/5gAmG/C+7Q/LqL/TOJsJsfKTGkDKOEoKY0hYHiTyP6zQm4E2bVGqh1JmiNDkyNj6K4tPeG0Z4yrNmTXkPKMDqnd0/N13dLrba8o8/bd8KeMqzElHuxmMN8fAGR+TgyKfpCu3UZSXNJSK8kkov884ciK+let5OvfehyeWXvuRUaM6zT2HOVGLAaYDC56HLLTG6pulEl9g8OwKrXI+j3wW53QaFUw6ifQ9TrRSzkRixdwOysCpFgBDqLDcdOnV73ZWemXKhPmW+sEmlBTKPJxOwqfNZqbf0rwd3idtgQT2Z4pz6XL/L5znLudoKoEmXoKQkTHDy7lrDMYgxGix0el5NPZHSzamh2dBTpxfpuF80PuFVGh67C5XDC67RjYSEFi8Us626/2JAwVhXygYJKGbFEGNlcllWT8vfciLk5JdQKBSxWO0x6naybnbJnHdYuI+mwdhlKjMYqkfROY4LtBepj7WQjnp2wpwyjISC6sR2081kExbHnWokJvxOL0RACgRC+PnwEKpUeVpsVkzMKDA4MY2pqgrXiVDh36gTUcwpEE2mYTGaolTPwsU5vcyBuhsXjg4FVwelUknVAzdDNTUMxNQWb0wm9SsVai0aoDQbMzqmRKd56SW7MMBqioiON49HKBY3udko+m0Y6W/ePqtjV1d19Bt/InjKs2ZNeo1GH8UHXKtNDBiPMagVCrN/psZswMz0HX2RnO3poNGpesBaiYVaop2F2umDQq2Td3gy5DOMfQ7BCwDNM+sCsU6HPH786P8CX35Xs6Pzc4CQ+PlH/BJL44NhFXBqe3vgskvj71xdwYXCKfy4p2X3zp3/E4QvD+O4vnuWfWd314NMtWbJ3v+GfYHZDhmVZictl60h20u+92JWKeZQKW5Gudypdk2HdgLQEM/GHj07iR4/9Bf/yq+c37KQlmYnXvzzLJPpp/OSJv/LlmcmOlmiWPpElfvHsm1zyv/3A9XVGNz6ZlQuAYHdQLSB9ki9HOr0oa99ILitvL0HdH55hwnSRkcRN0Pmw7ALPsHsfegaH3j6C//zDq3ju3a9w96//jB/89lW88N5X+I/f/xmvfPClrAeC9rKRYcRdTLn9w0/+hO898hr7vd7cvf9x3Hn/0+xcfEnZCfAM+9GfXpNfvV/QUazv6I9vPPfeUdjtdtnlBgSdARnKo40Mm5+fR5Z1JkMeO4q5DN8Oo1qrwuoO8bE1GonOF69/TSFoD7FkEvPpAs+wiYmJzRm2UqaPoItQTwzx8axyrT54qdbaUSpXWD8iu8VDQWtZW13lR9kMa3YsOHgef+MzLFXqH3rIZlg0viC7yIeg/VB+TGlMCMfrL5JlM+yT09f4xd0YGu+Sa4IKbg1SR9KWWmRumGFTSjUKxSLy+ZvP9KUMe/Hd9/DuF2fwm9c+xkvvHsYvX/0Ux/umZQMi2BmUYZQnO8qw3RhJwu5df5B0FNwaO8owerVNE1J2Q/NyO4L9QcqsG2YY5SplAi0xTK/Ni4UcJqdnkL+FLZloi5kK7fDA/FWq9fzVt5y73UCzdPlc9krdL2kppI257Q3PkNx0GzvOMII6zpRhlMiUGNJHZnuBpHaN/RltLp5ZFZbYcu52AoWRJqPo55QwWcxwemOo5NMwGy3QqlTQqGYxo5hBcj4ItdHO3DigmlVgamoStZU1fm+nI82n2XGG7ctCKLxqre7L50kULlpYjCRfCmMvI9VAUmYRZG6YYaV8EmazFSF/ALFUFv5AAFjb+URP7ZwCilnlvmXYQpK2SrqeYVJEeo3GlX4a7cncsEqkV9G3grTJJE3Nkru+GyS/pBXcKHxkIuEAQrREYLmAkNcNo9nG7bvZUM20pwzrVBozrBcNtRd2nWHUwLDaPDDptMinM7AZNegf2Puui6Ojs+jvu4pcqYL+wSmMDw/B7fXD43ZCPTcN/U22KGlECmMvsycJq1b33iok6KHSg28VyS9CZNg2jY5bNbEg0ykO7741OsZGR277ViI1+VuWYYrJMQyPjO9bhl27dk1k2HYZ1uz4VtgPv5r9aOxk9iq7zjDBwbOjDCOoShQcPDvKMOqcyuW2oP3QmOKOMoxGwlUaE1xuO6qdONLNwqc3GDGr1mKINWwunjgm767L2UWG1deF71QoMnL2vcSuM4xMpdq+r/p3Y6Tw9bLZU4aRiQWcfNSDNhrrFCOFj9bEp5eYyyur/Hd1fQ3gXjC7yjByTInSqXR6+PaDXWeY4ODZVZVISyLQuygaWiLkPDwoKHy0XROFtdPCtp/0hIRJ1UUvQ/lAx11lGL0To9JLPW56CyptlEbnB4XP59uYDES/JekiOwonhbH5nm6EBrn3lGGdiDSdTe5ar0CZtusMExw8O84wEkm5tdR7jU6O564zjG7odQUvxZP0X/O1vSD5w9ONp9319NtNWu5ah0k3jIwMQm+0IpNLY25WscnTVmDRqTA62Cd7rRVI8VxeW0N1ZQ0GrRb5zOIWdzuhUltGbXkFS7kUBq4NYnpsDHaHFTqVDmZ3CEazHRazRfbeZvacYdTqahdUAuXsW4G0wKUUz05jzxlGprQQw3K5hFSuyK4ldrwt8E7N0EA/P1KGYbWGzGKqPjdvKcft99v0D43wllhjwlAm0vOpSpMyc7eQhCVTTDpLBRgtTtiNc7LudsItZVi7DM+wNpnGDcDpSAlBRwqDZLcXYrEof1dHfixT9SjjZifsOcN6HSmeUgbeKlIf8VbZc4bRUuBU6mrVCo9UtcUZSc+iVybUcaRzen4+X2BVGPvd5HY/kOJJL2cqLLFp5wmDWrmnnSGoSlxZXUMqFsLpU2fgDviRK+9tXeI9Z1gum0M2x24qFnj9nkxnUSi2bmZVLptGMDzPns/0Sp49mz2/VFpCKJrgGSh3z60gxbPT2HOGtdNQhrTLNOswg8nMP2DMZbIIel3cbreUKzWYzGZeuNOs4UTjnKn1FbZ3yy1lmEFtxpFT5/h5K8zFE1/wo5RhwVAYU9OT0Br0LAEMMOvmEGHVi9lq58uhW6xWpOfd7DdL2PWNb3Zjjl0Y2NJKNLP+EVX39JtW/SS7XcPCb2Vho3OqvukzXfqgcYu7HbDnDON6pAOg8MjZ7xVKiMaE6TT2nGG9Ts9kmOS41+nkeO46wwQHz44zTFSJB8uuq0TpBtpZNs8cWcwmbjem0CERiyIc9G96wH5Qqdbg8wXgtBpZwNIIBMItT1DJf5Vqju/7laPB4XwG01N7GAcs1/cgIxw2K4LzCXl3O2DPGUbLLPBFVWgwlrWuyJ4mlRLNLa9bhZ5Hx2Qisf6c/W0ZNiLFbyOe/NV8vQlO3xXsdeWc0tL1QQV6TuO13SCFa9cZ1k5DEWyXae6H7ddGbZJ/t8otZZjD5YReq4KLHY0WGywWHbffb3OQGUZVokapxPDULI6dPMX36CL7XcEkk2oj2jPMardhYHhE3t0O2HOG0buhdnEQz5Pi2WnsOcNupR7eC+1+nhTPOcU0ZmeUSGfX3wyU5d3fECZhNHmGVpPLFfIo0xuHPerCPWfY8uoyqkzMNUoV1MoJHDn6NZLZPJzeIAwaA86fPo6R/j6o1Cp43C6cPXUO42NjGBmd3BSAnVBdXmG6hFUpazXoVDM4f7kfY+OzCFq18MfS0LCW6vTwFQxcOAeNelrWj92ykTDrWyFSgWmcyLlbpG0Zl/lCZnvXiXvOsJ3QrA+6CSnMdNyP8NMak3L2u0UKS0syrJuR4qnVaPjelWmm24YHhnD+Uj8y8Qi8Hid0itkt98nCqkQqvLVyDhcvnIVVp8bxY0ewmN/9+8PtMuzTTz+tZ9iht76Q3cCsk5A2PEsvLm6xW1ys/+abkK7bSW4a7ZINdtVyaQv0tY50X6fSFRlGmTQ4pcKnp6/B4nBzu0wmjc/Y7+OXRxAIRbgdZcrF4Wl8cvIqrynIjt5cn+4bx+islu+gR3blUgFvHO3HvQ8ewo+feAP3PvwsXxTZFwjy651M12SYxmTHyaujmzLsk5NXMKbUbcowldGKD45d2pRh0xojjHbXpgy7PGHGifNn8R9/eIVl1gs800SG7SPSLrGNVaJk11iVbdit/260k34TcjvMdk2VmEmnIbh1TDbnDXF6fLL2EonEgqy9hJHBM0wuJwW7Z2OTAFa9/vQ3z+OuB69v50s8+uqH/EjbAX//kRdwx4PPbtoGRW2wbJz/99Mf4c77D/Hz7/+6vrXwPQ89KzJsP5ESm6BMuZslcKOdlGEEbVP5nfufwp3rezgTjRl278PPMDdPbdrKUmTYPiN1H7aD9KicvQTpUDn7RniGkZFyUSAQ7B+yAiZVq/cwnfnPDfYS3/rZk7L2hNjYSCC4zhYBo/3Svz7Vh0deehUfH7mA9788g6/PDeDu/3gU04oZ3PnIyzh6bhhHh6bw9N+O4/6n38bZC9fw8eV+/JQ1Qp94/YMtDxEIble2CFgj96yPiAoEgr2xIWD0AlMYYYS5dUOzAujFM8282yJg0iyBYqm4vst9/e20QCDYCm2xXV/HrQS/389lKBAIYG5uDkG/d6uAxaMxPKl9H//vKz8CaoBVN42+gWEcP3USw/3j+PKDzxAPu9A/psTpw1/g8sWL6B8cgNUewOtvfYZzx79CIBhGVginoMeJR5MIuC24ymShWl7aEDCv18s3DXM77dtrsGZovpXcuUBwu0JzGt/6+wf4+8WZTRpsTwImEAi2Ihk635OAfXzqKu5+6Bn8j/96rGX8w4//yEcsaaqCQNDp/NPPnuStuOVaBYMzeihVGmSL5b0J2Cenr+GHv3+FX2uVyeaLG5O8SNDufvAZPjHsjvuf4vNwmyeJcXdM6JvtBIJ28O37Dsl2k25ZwFKxIOLpNCZtNlwankQmXcLla2P82q0YScBo8t2vn38FL3x+FK98dAw//uPz+NWf38UTbx3GK+9+ga8vDOKJ94/hzx9/hUPvn8EdDRP5BIJ2sa8C9uX5fvz08b/yRS1bRSyRxL8+8gJ++LuXBIKO519++ez+CRh5JBAINtMoIxK3JGC0rsvlq1dw6tgxqDU2XLvQD+3MJCJBH1ZqNSymFzA7Pok5rR2HD3/Ol/dqDFAroc+/1RoFLBoNnA4vppQaGNUqFps1JOJJmE0e+ANOHP36K74ylpwfrYQ+KydoIQmTZg5umxHTY31YqeZhMFsRTy6iUszCE03jzNnL8LmdKBWymJqYRCyWgMsbhMPugFqlRjLKzi0GBANexCIBvjdhqZBDKJLAnJI125NxvsKwPxzdeK5gf2hcOaZRRiRuWYPRNzT0DcxBQR8qN0P7bnRy2CgNGzOmzDKKKit6+08VAx1pNgBtfVRfGo9+L/MMlY60cL50Dy0vt8T8JDtaxYyW2qHleqSl9siPW1nFRSAP5SEtNyH9bpQRiVsSMOorcbO2Aqc3DIfDhlp5CXq7G3qdlg9Z6kw2GFVzSMXCWJj3I5xI1+/ZJ0OFsO/cCXz6ySf46tgppjnr+15uhO0ADaVV2Gvhy7KPTKm5YFDYyF4SMDoKug8p79ojYAdoKDzJRIwvkjYfjW8U4k4JG2mXItNapF3kBIw0nTDdZeqthrqgtVTABHuD0rBZwFxWI7zBMGZURkzMavin5SvVJUzPzGGY9XMXUzmkWR9MpZxFjTZaEubATFsFjBeU9cLSyNrq6vXrTdfaBZnmDcXW1tZkw0TaRaLRrtHNfkFpKIWBPmGQW7tW0NlQ3rVcwKgAhkIB+BwW6FXTCM3HoJyeQXWpgKGxGUyPjMCgMzCPx1pWWLeDIh+NLsDrCyPFmpB2piEK5SrGxyag02oxOangI212pwMRFj+NwYbFeASRUBBm7TSziyPGmp25orz/twKl4UFWPIL9oeUCRv0c0ggHCY3KFYssXCwsUtikPpic+3ZSD9v1l+dS2CicQsC6n90IGK3LrdPpWAUe2J2AHbShUUSNUgEn00Sz0wq+92wnDXLMjg7AbNRjsO8qH+gQAtY77EbA6Itm4oZfNEtIHnZKIab3PHxdcXoHxJqinSRgUkbQUQob2QsB635aLmCCvUPCJuh+GivKRhmR2JOACQSCnbEnAaO5biS5AoGgDmmzxu2KJPYkYDSnTlKL8eg81tZWsbq6yufPra4sb1wT7ADa3q9Ufz+3vLKKbL7AzyusP0k7wcneI+g4SMj2XcDIU5qilM2kkVqkTWjSSCyktjxccDPKiMfi/KU4zRKIJxZQLOT5bA65l/iCzqNlAkaaS5jdG5rpT+lHI5/CdK9pnNXREgGjzyHImB12BP0+XL46wGrgGJxWKy5cuAS3yw6z1QX//AJ3dzsb3cwQlqr19JIEjNruZIIBP8ZGxhDwu6HQaFEq5rCyxtwVa7CZjYj4vRibmOFuhTlYc+7UMbCs4ablAkbvdWjGQiP0DqrZTrAZSkNKv3Q6LXtd0B1Q+W+ZgAkEgjot02A0yEGSTJ6TuozFYvwTDNJiknQL5KH0C4fDPN0krU9pS2ks517QubRMg5HHckjXJHcCeZrTq/G3oHugPGuJgFEnnYaWpbUkpKNE829BPU1IY1H6Ndo1urmZveDgobLfFgGjQkCjYmRPD6GmIXlG12gyJNlR84fcyAX0dkESFjkBo7ShtJLSjiB3ZCc1wWlARHIvOHjaImBUUAS7R6RfbyDlY8sETCAQtEjASEWSp80PE3Qf1BQV+bk7KL1a+qK5MUNymQVYPCEEgxE+edUfDMLv9UCt0aBSrgdACli3Qe3tsydPobhUgc/l4CvslmixTxm33UqzgKVCHpSpbx0NorqyArNaiVQ6i3R+CYmgA0u19k1ErtSWoTaaUa5UodIaUCrmodIYMT41h5GhAVh1M8gXyzDr9VCbTFhcpD5/jod1YnwUbocTsTArjx4fy8v9y7e2Chg9gD6JX1mprzxLcxTJboVlTq5Qv96NSIlJK+YupDI8k2mV3EpF3n23IcWvWcBoPUcqEIX1fkY9zps/MGwnVElTeKiyownQyyw/VpaX+RcHlDfkhsJMAlRhbiicVZZHdJ3Oi6zS3++wt1XAenUBTYoXJZ4057KXDI1SSoVOrolI18hO+n2QUPrzZcA7JDzEgQhYOhqFw+aF2WyAxWKFXm+AQm9FaTGOSbURGuUMkvkyd9sNplnAbJ4Aa/7GoNWZMDExjly+CBNrtrgC8/x6N5kbCZikLegVAdnH43Huho6U/1QOyF07oCai3ubA6hqgZmldKeagsbjhtLsxNToAvXIKyWz7Z7+0VcAoI+g9Ta9B8aLEk7vWC2wnYIKb01YBE3Q3zQKWTYTh8flh1mtRY/3qoM+NxVgYi0woI7FFaMy2Lasmtwra9mp6dhZeFh6dyc77+rOzKiwkYqzJWGXhDMLvtvHwy93fKtoqYAWWQf5IBGrFGCam5+C2GmAyW3H+3CVMTk3BYTTBZLFhuL8PiWx9e6FugT7f7796AXanC1NzBqhZJl/pG4KZNYEnRmcQ8JgxPsGOgQA0Gh2Uc3o4LHpcvTaA6alxrK60f/+x3dIsYDSI43a74fb6+HZINIBAAx3UbKStkWiAodmPVhKLhODxePjWwvSbN2/Xr1G/jAbTGt23g7YKGNnTNJ9eQ3pbL3etF6C4EXJNRBImPmq3/vsgobBRWNqlNXdCWwVMGuRYXV3mndFeMbsZRaQh4S1mbRnrHzFz0+wPLRh0UOZGgxypoAfLa2vIJWOorKxCOzsNk8aIgbEZBGNpaHQ27q4d0CCHweZAlR21ehOKi2mYbDaYjbOIxaKspWRGfCEOhycke3+rOBABq5WLrECtIpvJ8gms3W7kBKxWKfIVoPi7vlKRHdfq58U8v15mckbvzFyBOF8hiv2rbyJRzPLrC/E4twMTrhorNPliCUvVFSTTOaRYQW+XudkwveDGtFXA6AG9ihRXuWvdDMWJ4kYIAds9bREw6T2JoLuRBEzk586hFkBLBUwgENRpmQYLBoN8XQlBdyNpMJGfO4fWoyGhaamANbbZ6d2JdC4HDRSU2T1y1zqdThmubhVyfTCaYMubQNt8OUDu5exbQXNYqEA3u2k3FP+2DXLQJxyj4yOYnpnF2NAAQvEkJmeUOHXmFArZJKYVcyiUihgfGcXM1DAMZhdmhq8hV+p8gaOZBGPDffB5fDh68iwunDmBUCQFjUoDncGEWaUafVcusgqk818ob8cWAWMFeU45y8/nZmdRY5VnmhWQmYlB6NUqKNU6TE1r2vNeioVFqZjh53OsfFUKabhcDlYOM4j5o/AE/FvvaQNtFTAakpce3EtQwZMST+56N0MZLmkCOQ0muDFtFTDpPVjQ60C5WkE6mUIiNo9CJgWDyYilXApWqw0BnwulfBYrHfw2+vyZk/BH6/HZzYvmbjM3fA+2rsGoUChJg9WqGJ2c5NOS5qNRhELBjXtbzroG42FhGqxczCLod/GdfQKhMA+PPzQvf28LORAB6zUjCVgvbnJB8/e2FTBeaOr5Wlp3Q2Yxm+dpQUju2oEUFmm3mfr8SMYSyxsWj4NonrdVwATdjZyA0d7XJIQ0e73R7UHQSWGRaKuAFbILUKk1mJme5p9zx5nartZWWFNwFbVldmSJQ7Xeysoq8sUiHzigUcfUQhxV1vxaY9do+hF9/r26RpvR0afgyzzgy6x5Qs+Kx6KspmK1Ljun36trtCyBfOT3E5pFrpidhkajQWB+AflsBvGFJI8nxYFqTxplpPNSod6vIaT1H1bY9foGe5QGFH52H2v28PuZu+bnHQRyTUSNWs3zTTc3xwc5XE4rhgYuYGpiBh6rHovrM9tbDguLWqPaCAuVB6VKDeXkOBQaHfSKMSjVc3yJANn7W0RbBayUS8NoMvNCSLVMfd045jYWQzIRR2YxiYV4lJ3HuIDQWg/kVzQSYkd2P/udTiWYMC7j5MkTyKTTKFHAl0rQq1iirtSFbZG5oYSk+XvF9fBIEW4VFF69Tguz2Yz5BGumMDt6LglUOssSrlBEJpvlFQfNQSyw+ORZ35OHkV2rVpdY4QywCiLGKpQElooF5Jk9+ZPO1N+jHDRikGP3tFXABN3NVg1WhmZuBna7HbNKDStAdXeV6jIfHKFBDzrS4I/FpEM6TxUOTR9aRjHLtDuzb/T/lmBhUc9Nr4dFzZ9j0mt5a4bCQO/IStQXY62gRRYOWT9awG4EjD4NolbMJgF79u9HeKCjrLnXuJopCRjdTJ6SVDZ7Kug+SMCa8zMRDcPhcCAUTfDfVJAioSDSLP+pYFOrY4m1MHiBY/fSVrik1aXJBJI/+wGFxU5hmY/z3/Rc3gRnz6WPQSnsdFxi1+jdXPP9rYCeSQJG5xRfSrtGOSHoI1ySIRIwur5Sq1wXsENvfcHfbwn2RnpxEV+c6cP7Ry9uwmRzbXKXyaTx3pELm9zQb38wvMkd7dn89pdnN7l79+vzvMJrdFfM5/DmF2c2uXv78DlkWWFodFdZKuL/82+P4B9/8seb8n/96A/w+gOb7hfsHkpzIWD7BAnYkYtD0JodKLDmQ4XVuh8evwyLw73JHQnYp6eu4sSVUb4QDfXRPjh2CYFQZJM7EjASlkA4gmgsAYXOjI9PXtkiYAUmYO98dY4/k37PR+NcYJsFrFwq4Js/fgyfHx/G0QvX8MGJ87j7wafx5/eP4ev+Kbz60QlcGFPi7vsOMftn4AsEN90v2D1CwPYRErAvz/ZzYSHBkjDZt2owyU39eIkf5TTYu0xw6Jrk/r2jF2QF7O3DZ+v+rPtFmm6rBivg//j33+F//uRP+Mcf/xH/86eP459+9oQs5EZosFtnk4D9+s/v403WJBEIBPsDVXQbAiYngQLBQfDie1/j3oef3cI9MnZyDEwo8ftXPthiv9P773noWagNFvz80N/kr8vYNUPNbIfbKwRM0Hm89P4RfPcXz22GFdq/XBzG859fxOtnx/DSWx/j8dff2eqOQQL26KsfbrK78/5DTKucxPnRK3j7o6u4ND6DD09fwV8OX8Crb3+Kexvc3vvwc1zA7nvqjU1+EK9+fh6/e+swPh+ZxV8/PYZfvfI+3jt8Bv/6yPOb3JGQCgETdCQvf3AU3/vlc3tmcHIOj/3lI9lrO+GfmYBojBY88PSbstd3AlUIDrfvuoAJI4wwwggjTFeaTe1HgUCwP6zLlxAwgaAVrMtXg4DRMOP6+d0PPXPdfp3v3HcId8nYEzQ8KWcvENyurMvXdQH73qN/xQOPv4FHnn0DT//tE/zg96/g/hc/wP2H/oIHDr2OM1fH8PWpi3jqrS/wi5c+wo9+/yJefP8I/uOpd/H+2SHc+9DTmx4gENzOrMtXg4D94TW8f/oanv7iEt44cgUvvHeSz4l76et+/OiRZ3Dm2jhe/+wU3vz8CI6cGcLJkVn89xPv4LML1/Dq0cv4zv1CwAQCiXX52txEvPP+p3Dng8/iieffxLfve5I1C5/ER6cHuPB8h127g/Htnz+Bt766wO2+zZqNdz7wFO5iNHouENzu1MVrB4McND2k2U70uQSCG7MuX9/AC+8fEwgEt8xRPPPOV5z//ONfrwuYMMIIc+uGvmguFgr8C+en3j68WcDoA0Bak0Nu8XuBQHBjSLiIeDyOUCi0VcBosUda3IPWHaiVqyiW6qtBCQSCrdASfgQt1UfrdJBwkZmdnYVCocAz7369VcBouWQsA/9X//1YW1mD1uLi6xdGYwt8gRNapo3WBaxVl3D24hXQvsN8XUO+VmCFrzAUDIT4giRygRIIeoFypYz+ST1foOeZ947ztSQlARsZGcHo6ChoIal1+bouYEvVMr7x5f8LgWyUCc4aTp09BZVyEhcunoJRp8LlESU++/gjrDEp/PL4GXz8yec4+fVXGL9yEvOxGD7//Dj6Ll7jaxzKBUwg6AVIwCY0Hrz12XEk04VNGuyGAkZaCDVsNA+ps0br4in0TiRTKXa9iv7BKa6haDmtQjYNg2ICpXJ9Nd4ldh+tJ7HfS3kJBJ0GtebI1GVhFwIm51kjzcIjhElwO1ItZfF//Psf+ArV+ypgAsHtDi1E+uo7X+L1T47i7VND7LcQMIFgX8EaCdQasLpHDUZSanP74fAGBQLBOt5ghAvU2NgUHJ4ALg9O7HwUsVHAyPyP/3oM//Djx/ixVdB3Z7QKj0DQDTz43Dtc+ajnZuH0+DCq0PM18vckYP/nfz7Kd4popfnhoy/LTpQUCDqRh59/l/e5aMuulVqVy8qemohkSMByhfp5q8wPfl8XMGnRRvoc5h7SanR+36EtEeRuZewEgnYgCZgkJ/smYE6vFx7W/ozOLyA+H4E9MI9oMsOv3YqRBOy3r3+MP7z2IT46dg3vfXkC3//18/ji8jU88vzbePiVD/GL59/ES3//HM99eBSPv/j2logLBO2gZQKmd7ngdehhMRmh09uwUozRGMotG0nAHn7p7/jJk6/htU/P4a/vfYT/+dND+P1r7+KVD0/i0JFLeOrdL/DmF8fx4yf/hj+99O6WiAsE7aBlAkamsT+2X10zScAk5D7kvOfB+kI7tKxx8zWBoJ3sq4B95+eP803AG3fy229+8vhf8MPfvSQQdAW0scS+CBixsry8MVO+VdAMfHqOQNANLNOWug0yQuxZwOhGgUCwmUYZkeTklgQsGQsiupDh12kDbHqxRrOJs/k8/C4LEou5+r1l2hy7vjF2u8ikUvw7tkw6x1Q3bZLNwsZqmdnJCRauLA9PtVpre7jkoN3yKe0ovDRJlHbqp998p36Wdo1uqeXQ+Ju7W2H3s/htsmd+UV6Rn432gtbRKCOSnNySgHlNOhgMWvSPjMLvccMX8EJjccDm8cJpMkGvmcPJYyfhNGowqTTywiDd22rCLhf8wXlodDrYLRrEkmm4/RH4/X6YjHq4LHZMjg9hTGmQvb+VUHpK1GoVWJw+mB1OjKtsuHDhPKanlSiWKjh/6iTS827kCkW+07/bYYPJ6kAk4GEVRwrJxSQW8xWo1QZoDVaE5+Ow2l1YYHG1WS1YmI9AZXTzPam8bgcXusZnC26N5squUUYkObklAZMeUq2WWBuUtUNZjUt2pCnoi2c6kl29v7a5Jm41VJjo2W7/PD/Gw14eJinM14/tDRcRi8WQy+U4y7UyXIEo9LxC0sBg0qNUzMIVirPfOkwqtDBo1KyyCMIfCmNOo+fCpFUpMDWjZAJWxeysCtm4H/lsAmFWydn0Snh9HuhMNkxNKZkAe/jeVvRs6bmCW4fWq6FyJOVro4xIcnJrTcQkq0HZ9YOCnk8bgDdCi4vQnLBODhudS2lIUAVA9pV1wedNRNbkq1deVV5ZUNNbqqzoOlVe9NErtQq4G9YMlvyqsKYv3UMVSrVKFQ0dN9e2glunUCi0VsBIgg/SUGGicBRZE4qWxaJCSeGlwtopYaux/tUq6yPRuRS2ZgETdCdtEzCPxcBqyzJKtTXWF7NhqZDDYqHCmisuVqBKWMgWkcoUWHNlirvfL0OFeLlcxOGjX+PYiaOILnaWgNGAxdW+AYwMXEOVncsJGP0WdB+Ud20TMLfHi9lJBbRzWvh9AbicTr5E1UIkgMh8EE5PEKFQDH5/kLvfL8O1RD4Ds8UKi5118hPZjhIwGt3rG56Az65HsSIvYPRSvTFtBZ0P7RlNeXdbNBGpWSgt8lgslTtKwCiN6Eh9IjpvFjBKS2G6z1A+Uv61XMCooND1g4JqEgpDIzRCJxViuXvaxc3CJmUImZVqmX9i7nI5kYiFkYpHuL1ichzxOPMnnYPBaECJ5cN8PMuvCXNwhvKX8q/lAibYG80ChtUVDE9MQq+cxszEEKLJJBKLGSjGx+B1e6E1OZDLpOBxuGBg58IcrBEC1uFsETBhusq0TcDoXQsdm1/Wrqyu8b5Ro127WV5ZhbQ+uAS9K6pVrycINdcar1M8NxKs6dp+IgmY1FfMZDKCLoIGpij/Wi5gYZcbff2DcDldWEwlMDoxhWh0Hto5BexuD2ampuFw2hGM1SW+nQR9Drj9AYwPDkBltODa8AhCHhOsZj2iER8Lsx1XrgxiYGgE0+NDWGKCZ9Rp4feycKuNmJyagdsbasn0LknABN1NywUsGY0xic7BanVgckaB0lIBicwSlJOsHzEfhdFsh81uRXwxt3FPuygUaMg+iVQ8iSQT/gkmMKlYEE6nEyqlEr7gPAwqDcanpjA1PoLK8jKCkXnEk4uYnNMhwzRLMBhoiSYWAtYbtL6JuN6Moik7dKQ16ts5oZeeL4d0rdl9O2kOkwRdEwLWG7RcwGgompYLOChoPp7UHi4x6JzmAFJB7pSwNSKFTQhYb7BTAaPyoFarodFo5PcH207AOuFlLk1ivTbQj/GRAT5ZlsJLhbhTXjSHvHaodCZUWJiksAkB6w12KmCENAP/hjtcNt5IdEQhzmdgNJlhspo7bqrU6uoKrJ4w4kygEjkx2bfXuC0ErFzIYmp6GtOKGcwv5DtKwJbKFaimx/mE3+UG7SoErDfoeQFbWf8MhAozffDZSZ+rSGHjSymw8NC5ELDeouUCJufpQdMNYWv8olnQvUiysV15I7tbFjDB7qH0FPQGjfnaKCOSnAgBEwj2iUYZkeRkTwImEAhuzp4FrPkFqkBwu9MoHxJ7EjBJFdJomEAgqEOzdCQZaZSVPQkYSSwdBQJBnZYIGH0Hlkzn+HQlehdFS5RJDxTcnBI1LYoFPo+S1i9cKuRZOrI0LBX5ZgK0qYDcfYLOoyUCls8uQqfWIBb2YmB4DFfOnUYyV3cj2AH5NPR6I0tDLXQKBRw2C5yEyw6rw4ZLfcOoHPCHq4Kd0RIBKxZyKC7VZ00ssWuFfK6lXwL3JCy9KpUlFEr1dEsvsoxidul0BgvJ9n+oKtgbLREwmipCwiXYHZSm1DGmdJS7LugeWipg9M2VMHszJGCUtsJ0ryEZoHxsuYBRB31tZYWfS6ZcW14/Y2a14VwYnuCNAra2UsMyffi6Vv/6tdEkF8U6iJ1qSB7aImBBqwlOsx1z46MwWZ3wuH1weRyYmtHAbLDAYTFyd7ezWVtbxtkrQ/y8WcBK+QwsZj2sdiemJsfhcPrgoEVIwwF2dQVufxAzsxN8AEmYgzVL+RQ0Nh8/J3loi4BJhjQZGYvTv6k2Lldq62fCkGkWsOVatX5cWWXJRi2BNeam3iKgZbcls7Z+FKYzDMlDSwWMPKWBjmZoKyE5e0EdSmhJwOSuC7oDUjAtFTCCHiDYPSL9egMpH1smYAKBoMUaTDoXCG5XWiJg+Xyef/5O9uSO2qTZbJY/LJFICOG7CbTOOa3PQelG6UVpSGkn51bQ2bRMwGhj70gkwt3RORUW6gD6fD4hYDeBKiMp3RrX6RDp1n20tIkoBwmZ5EawPXJpJ+dO0Nm0RMCEEO0NKR2pBdB8TdA9NJb/lgkYfQt2I2iNdjn72xlJS0npd6M0EunXubRNwMgNFRr6TZ7QkR5IR7pGs47pnuYA3k5QOoRCIS4wzQJGaSX9pvQjzUbu6VxKP7ITwtZZUH5RvhEtFTBJkOhIo2JUIOg3uadBDykAzQG8nSDhkASkWcCkwQ5KV2k0UUpPSktyT+kqBKyzoPyhfJTKtyQjjbJyywImFRzBzqH0FOnX/bRcwOg3nQt2j0i/7keSB6IlAiYQCOoIARMIWkhLBIyu0SwOQXdDo5s0kEIDKnLXBfKEw+GNAauWCBh5Kj1A0L1QZ53ysfH7JsHNkUZ46bzlAtbbGdPbU5jkBIwWlaV8puFo+n2Q8S+XKzwstEBr/TeFpR6e8sbv+rE5nK0Md9sErFypYnxoGOlkHPlCEelUAvl8DkG/B8EozbDv7ilBiZAHI1Nqvu6jNzQPrz/AM1bObTfSLGCV6jJUemN9C1y1DtVyCQND4/C67LxMTCk1bY1/wu9CpVbDQtiHGiusmpkpOKwmRCMhBOcTGJ5SYmF+HsODQ7DZvax8FhDwe7FUSMNod7EmcBROrw+R2P5+qdA+AWOY1Apcu3wJ4VAA+rlJGI1mBL12hCJh5EqbNyrrNmo1KoRLsDgc0Oj0OHnuImq01LWM225EVsAMZlRr7MgEjFYg1ulN0LG4Ozx+ONzONguYEytrq1icDzIBW8OF04cR9rlgNFkxMzODq9dG4Hba0Hf1GmwON8bHRnH65HGWbxUMDAzBbjVjVqGCyxeU9X+vtLWJSJ5UWS1DbitMo9ECOHSeWlhAlTU3yF03QnEjcpl6Oqws13hc5dx2G1LcZJuIZRZnViCkJuL1Padb2+ySo8zSncJSKFL5K/GwVFi4KBwVxjLLEzrftGf3+j4JNe6O7FjZ3Odwt1WD0cMoo3oJmsJEcaOCJ3e926F4UT7SuRRPqcAIbk5bBYxqul4zVBNS3CgNetFQvCgf5QRMylfp98FCWoq0UmftNnMgAhZIpmGzueENJ2DUKpGIRZBLxRGPRlkb3ohQIMTddapJx4PoZ+12Ms0CFo8vwB+cRyjoxwprDldZuvgjCeiUCn69G8xAfx9ii3l+vp2AEfSVNdnTJGP6Te99SKNTWZifn+d2dG87SIY8SLGw+hxW1FZWoZmdQmI+gGI2xdI/DqXWcCCDTgciYE67CbGQDxqdDmrVHAb6LiO6UMC5syfhtjlw6WIfd9cNplnAFlmmBlgH32bSweNyQK01IZtJQzE7za93h7m+fOmNBIzylvKUZvdTflPhICGje0jA6L52kfA5eXhziXlUmYCND11glVsJ6cUEFGoNjp68xPv5cve2krYKGBXGXjOUMBQ3ScB6zWwnYFIeN35xTWVAOpcGPtoFPTvKWkDxRH2YnQwd6f0YDabRwFOj+3bRVgGjh/UiFDcqgHLXuh2KF+WjnIAJbg6loZReLRUwOhd0L3ICVqvVBxX2e2h7r9AQfKdtqSsETLAjmgWsUqlhemYGXi/rSxus7HcZ8cUs1GodDGoVQj4bn+Uh51crSMcC8Pr8MOnUqDEhi/rdyOQKfFfQxUSEh48GO+TubSVtFTB68UfuqKZZZtCOKnW7+os+sqfEoRd+5L6roDgyqEanuFHtXq3W2O8VFFma1ONJTWXWJ1h/qU5xJftCoZ5WncwWAasuQ2+1891etFo9+70CdziGseFxBCIRGMweBMJRWb9aAU2VoqEZGuSosRO11gKXWcdnZ2TSKfgcDujU7R9JbJuA0Zv2qbER6FiEj504DovFjoGhUbhsBszOzkJrtmN4cBgzLIMmFbMHMuJzK2Tmw7hysR8TfZdhMaigmRyBQqmETqtCkVUeE9OzfAqVmsVNzez8Hh/OnToLrc4Eo3N/p+e0ArkmYozF2ePxIJOv53V9xkS92Uify1Ol2ehHK6HKy+12w8M0KoWPwkADLfXBlvUKjZ/L398q2qrBCoU8r61pkqXf6+ZuoyyT8izzcvkC3Cyziux6nrnrtomyJRZuCnMwEITb6UA4FOKTmv1eF8/8bD7P0oQV0gormMk08rkMUvEoMqkECkV5PzsJMcixN9oqYPQSsheR4it3rduR8lNOwCjPSUN0SmV4XWPJXz8I2tdEZJDa7jVDCUNxozToRUPxonxsFjD6/Gh2ZgomkxkmuwdLpQLvT2bSi4gmknB5Q/y+dpFLRmFkYZljTXDq21LBzmWycNhtrAIoo7hUgtvlbvuIZ1sFjGoXMrlcfRpOLxiqNChuOxKwpg3MV1bqMybmIxF+XGOJ3GlmOwHjgxwWGzvWWD9Sj1ImA5PNBotJAZ/fhXJuAcsr7RsyX2DPpM9VMvEIqiwdNbPTMGmNGBibhkapgGpOC/2ckvcN5e5vFQciYFOTEzAb1TCoJxGMZ7hdN5nqUg5fnLjIz5sFzKGZxcTQFJbKJRY/BbRmC65cPI85lQara8uw2u1wOd0wW11QGRzILlVgc1hZAS7BYndAq9RgcT4Ei16HdL6EOYsVc5OTmJueQiKRx8TwIDyRzfte77c59dXHKDEBIrOdgNGIqcdph9VqRWwhzd1QGaCBDep75hjS18XtoMw0qNli4VqM5n/SaC2FJ8MKuNR0TDONJndvKzkQAQvzGnuV/15e7e5tu5sFbHWFaSEWpVh8gWuktbU1lrE5Jlz1eNJUnmQihkoxB6/DzO1WVleQWojz80QqzY9LlXoBpwKymFxAilHK0bU11gRqn6bbVsCYneDmtFXAaN6adN4rbOmb7IL6ULb8tU6B4kX5KARsb7RNwOi83oSQz8huheJEcZO71itQ/ISA7Y22CpigexECtjfaImDU16Lrgu6F8lUSMJGfO4f22G6pgNFv6nsJuh+Rn7uHND+lG9ESARMIBHWEgAkELaRlfTBpEXxB9xIMBnkeU16L/Nw50qYZLRUwMerU/YhRxL3R5vdgN57pTBNIaVVWWqRE7nqnQ2kgZ090e6GUFTB2zGTSSPORsvpvTtO9baE5LHJuDoD2zeRgwjPUN4BowIMM84SWMguGIwhFokim8/BYTdBODqOUz2B2Tg+X2we7w8mP5E+nk0tEMTY5jQQ7LmZyMFjtDCc0Gh0cdgsiYR/iqfbPhdsv5ASskkshX13GcqWExXwJfqcTIY8HdpcHNrsdVoMGhRtUOvtJJbe4EZYUC0shs4DSUhE+nw9arZbP9Je7r9W0T8DKFeiVM1CpNLBabJhihTEZDcFi0MIZiGNuZgoB/zyyC3EYTGYcP3uFZWoOV/rHO2ZRlRuRjc9jfGIWqrkJzKl1GFFqkE7FMT05gbHhfrhcNpjcnf/l8nbICVg1v4jFIsvbQgaLhSX4mFCF3E5cHRzFqZPHoJqdQrFNBXtTWNjRqDdgWqlGaH4eiWgAhXKPCxidS59x19equ36kJiFtCkHLCpDbZXYuzdOTFu3vVKRmIZ3XalVeU9Js7lyhxK9RnIn6mhzdOVWM4rddH6z+sWX9t2Rfz9P2f/zYHBYO2TWEt920UYOV+ReyZNdL0MtEihsVPLnr3Y4ULzHIsTfaKmBUo/Waaf5cpdcMxYvycTsBI219s8GrdtFJYZE4AAFbg9HiQjAQQCwRx8JiDl6Pk7WRl2GxWJFILCCSWEQgNM/97kSzGPXh5Jnz/Px2FrBqPo14Jo98Ook064M59HN8IKeYz6LA8n+xjbuWbgoL64NF5mO8DNEGFYn4AjwuWnyo/aPTB6LBzCYj1HNqJBNR2L1BBMNhZPJLsJhMiLJOaTGd4psmdIO5nQWMRhELy6xw1FhTMl+CbmqYFeYo9KoZmC02mDzt2wCiMSxJFhafzQiDRoNgLA6dQsmXx6PdLOXubSVtFTAqjL1mKGEobrejgNHgQXoxxbcNondPtJ1sNBzgFSkNUrV19LcpLNKSARTW2nJ9t0vZ+1pM2wSMzmnqfi8ixVfuWrcj5aMY5NgbbRUwQfeynYDxDRcYjW4Pik4Ki0RbBYyOjZnTa/Ry/GQHOYpZuINhhAM+ZEtlBH1uZFlZyOcLKOSzzG1uiz+tojksqcQCMskFvsIVaeLyUp6V0/YNuki0rw9WqWJOMQMN63h6glEUclnEWCLQi2QaXqX+Ga0dztekL+ZRYvfTikz0opBWYqJVmbi7WpXfs7JC659X+cpNKwweiRItF1bCKrtG7mnjBQo4haPVZFMxqNUavuMIhTEWjfK2Pz2fNoOgmlVKyPpO+JSwazy9VtiRhpeltd0pHmurzD2Lw8pKe8J/M2QHObIplFbWsLZcQSpHAws2aJVanLpwFaGFBVy8MMjiVXfbahrDkmRhMSqnoJqZxckjp5BIpGBxuDCf6OFl2yqsA2ywO/lClTqDma8RuJhahF6t5HMPz17sg0GjxMjYLJTTU5gP2DEzrWDCloIrEMDU8ChUqllcHRiBxWLB6NAIRkYnMMfutTs9sFptSERcUMypYTUZYLbaoVSrMMn8a8dikxG3lQtRIuhFjQm4zxeCalaFrw4fxczkMLRaI746dgxWmxnZyjJOnDqL4cFrKGYXWcUzDZXSAL3eiIuXLsHjC+LYuYusgCgxNqPYyKCDRE7AaOZNKBhc/5SFFiOt8LRepcqBFZh2DixsDQvNnKnysFB4aReY+kyP9tI+DVauwKjXwmw2Izif4NfILWmlxUyW7+VEC0Nm80XEFxbZtSK/TiNCofkY02jMX+YPabOAy4wptYXXTOQmEZuHye6t38PcRWIJhENBfo3fx57VavKZJF9GWs00NE39ovgX2bNpY/eFeIxVJknEWTgprPTFACVoKBTmmU7hdNrsKLG45tk96Wy+vscxs08tJDYy6CARgxx7ozsHOZh/zUPAnfSJwl7o9EK7nYBRk5Y3axvcHhSdFBaJ7hQwQduRE7DaUgF6s5U1yY0oLNHGDzS0n2aFvMY3YKAJ3Lx5XshCpdHyfjPdS31m2sKp+Rm3wuawsLJYyMATivKJ49R0z2UzvIymEtG2boi+GwEjmSG3QsBuQ7Yb5CjUVrBSXeKDHFajGXaDGl6PAx6vH6dPn8TMjIovjx6JJ+BkfWWPywmP34+z58/xQarm5+yVxrDQTA6d1oSxkWGcOn8ZLk8Aep0aTrMOcwYDhsYnWHltT5ncjYDRdZvNtlnAaKSPBIw8qfc76n0nyhA60k3kSaOngu6DvhqgfCQBk/KT8txmZVqDUaaBBVbJVllTvVip8b4y/SY33C27h+4jO+nY6P+tsiUsNMCy/mx6Ho0BUDei/vy6fTsgAZPSi2RBkpFGWZGattKebJsErLJU5Iku2DsF1u7O57IbFPI5nhmNbqgSa3ZHNLoh0unFLW7k3FFTrtkNNaOa3ZUKeSY0pZ2xRIVo8/2C3XPorS+EgO0XiYUFvPv1ebx/9OIGbx8+ywr7ZqHwBUN478iFTe4IEpRGd0arc4ubL872cQFtdDep1G1xd6Z/fJMb4vHXPsE//uSPO+KO+56UFVLB7hACto+QgH14/BJOXh3Fmb5xXBye5r+bBcwfCuPTU1fZtcs4fG4Ap5nbz05f2yJgZrsLX57tx8cnruDzM33czdFLQ1sEbEZtwIkro/z6Rycu49ilYfbsqU1uiOffPYy7f/lnnO0bw7ufHsE9Dz/HeB4/+O0LuPuhZ3Av456Hn8V3f/Ec/vU3LwoB2weEgO0jJGCkPUgA5mNxmGyubQWMBIHa9Aus+Xh1TLGtgH3GBKvI+sDUHyKB3E7Azg5MIMnO6Vmnro1tK2Dfe+JtHD49gEf//D7ufuAQfnToLRx69zN8eq4PH10cxFvvfIF7hYDtG0LA9hESsA+YgF0amUHfuBIzWtMNNdgnjKNM29xIwL4814+vLwzi/ODUDTXY+YFJru2+YJBG3E7A7vrdX3D24gVcm9bi2z9/Et//7Su4+0GmtZjmuuOBp5lgvSQ02D4iBGwfIQF7jwnYB8cu4UMGHd/9+twWAaM+GHfDNBIJILml8y19MJtz3c11SOCaBWxqTseuSf7V/Tw7sLUP9uTfPsU//ewJ/OOP/4h/YND5dtz94FNCwPYBIWD7yCKDCmUzW9wxAdmJu7SMu2xGxh1ram51t1lYCRpdpJHEnVBkNN8v2D2bBIxGwN788qxAINgnfs36uuvy9Q2+SbdAcNCQBjZY7DCxJvJeMFgcXFsbrA7Z6zvByO7NUjhuwQ+T3clbHOvy9Q1ZFScQtJtyqYh//MmfcO/Dz26BXiPI2TfyP3/6J/4t2f/67ye2XGu8/0Z+ffu+J1kzOYdv3XdoyzW5++Ts/vkXz3JBX5cvIWCCzoAE7Js/fZyPZjZyx8PP4d3PTuPbD7IC/cDTuOeXz29xQ/yv/36cC9i3fvbkJvv/eOJN/P6Vd3DHA0/h7gefweNvf4HvMj/pd6M74o77D3EB+879m6/d9eBTeOPweT4Cexfz4477n8YdTAj/+NbnXKga3X7vl88JARN0HtsJ2Hcefh6PvfQOnnr9U3z6xVkcu3aJF/Bmd9sJ2IMvf4xH//Ienn7nBE5dmcAnF67ija9O4syoAt9lgtPodjsB+859T+PQ6x/gysQcXn33axzrH8TpCQU+PXWRa7FGt0LABB3JdgImcc9Dz3LtcZeM5iG2E7B7aLYKEwI6focJ0F1MC36HNQVJAzW6I7YTMOLbzD1Bs1/uZNcJ8qvZnRAwQUdCAvZPTEiogO6Fb/2sLmDfYc04ues74W4mvCRgd7Kj3PWd8L9//bwQMEFnkpf52mDn0BcMt+pHfXKAnP1uID/W5UsYYYRptdEzSOIEAoFAIOh0SGdtmC0DIQKBQCAQdCKks+qqq25kHQkEAoFA0GmQzqqrrrrZ6ohmLP7qRdz/1Jv47gOH+Jd49Hr83/74Gv7z0T/z19z0WvzOB57Gnfcfwrd+/iQ7f2bD7t5fPI9fvvwRnnnnS/yI3N9HfjzJX4HTq3I6v+uhZ3H3g0/Xv/Jj9vSGj/y540HmB7O/9+GmMAkEAoHgtod0Vl111c0WB7TK0Pce/Ss+PXoRfz8zhM9OX8AHJ6/h9c9O461jV/HWB0fwq5c+wMfHruCroSn89aPj+PTEBbz08Rm8+f6n+F8PPo9TV8fw0dFLeO3Tk/jo3BBO9I3g2MlhnL40gVc/PoEvLwzg81N9eOXDk/j78fP4aGAc73x4GJ9eGMJzb3+yrgg3h0sgEAgEtzeks+qqq262OODfjP3mZTz1t8/xh799hp8fegX3v/gBXj58EX996zCe+vAEPj55FU+ya4/99VN896eP4Rd/O43L1/rxrZ/+Cd995M949o3P8P1fv4Ln3vsav//Lp3jnqzN4+IXPcG5YxRTXZfzmhTfx8Cuf47MzV/Hbl97FI3/9DP/1y2dx/8uf4o3PjuJ///Jp0PJ9zWETCAQCwe0L6ay66qobWUfN/POvXuAr5jV/WvbdXzyL7/3qRX7trge3fhkjEAgEAsF+QTqrrrrqhi9S8E3WcxIIBAKB4OB5nC9P0AjZka4inVVXXXWDFz88zne4FEYYYYQRRphOMMvVCmelVuVHMs+++/VWBfbce0f5RTLSJunSLpgCgUAgELSSTCbDd2GWDOkh2pk5FovhwoULsNvtwNqqtCvz9gqM9v6gm2grZ9pmWiAQCASCVlKr1RAIBLjiIiN1pAqFAsrlMlduq8vVnSmw+fn5uqdLlfqNlRUs5BdhT3pRXiqza1XUqlWmIUv8+hKzqzL3dL4dRUaNKUUKKN1bYtpVzt1mlpj7KpZkrwkEAoGgK1haYrqjBJPRgOHJGYzOzMHtC/DtixbzRVTKS/D7/RsKjIzH48HQ0BDGxsYwPDwMp92KZ/9+5OYKLB1PwpH24/95+T/wlfsq7hx+BP+PC9+HNeXF2hpgVk/g3JU+KMb7cal/CFaLGcMjw7CZ7fB5XFBMz2J4fBxjo2PwsECqlUoUSgWcOvwVLl3tw7X+MagVE7g6OArdnBKXzp7FyJQaAY8DF8+fgcZkg2ZqGtMTY3jztTdhCy4wpXdjBSkQCASCzqRcKSM6n4LCHGJapoZrF87ivqfegTW8yHtWS0zBNSswr9eLkZERTExMYHR0FG6nfWcKjHpgy9Ua1qqr+NhxDvaUj57JelFF1otahcuiQd9AH7R6IxxWIy5ePIP+oWFMjw7j5MnjuHLpKmZUVubbGr786O/QeeJYWylhuH8EvoAPVy9dRt/Va9CZHZjuu4CvvzyOgZFxzM1M4fzZkxgcG8ck+53K5DF06Txs/vhNe3gCgUAg6ExIQS0VC5hT6TAwNcdQYUZjQTpX5D2zfVdgNIQoFxAOBWaDEnK5PNOwFf6bxiv5kZHLZpnbMg8g3Uf20pGGHStMK9Nvuofc83PuT6Pbun90LhAIBILuhV4hOc16vPzhSbijadSqdR1AdXz7FJhAIBAIBLuEzLzLiIefew8LxTLWlqvcXigwgUAgEHQk5fISSvk83vzoGP7w2qd4/r2v8cqHR/DFlSkUy1U+Atc2BUbvo1ZXlrG6XBMIBAKBYCtMRyzXaht6g3RKPpOCRmfA2MwcJlUGBGJJVKstmMSxnQIj8/Gpq/gf//UYXxdRIBAIBIJm/unnT+Kh597hyqnClFQ6kcDwmAomhwNao5VPoR8bn4LdFcTKcrV9CuyT09fwP370B3z/Ny/h3NAMrk2qu5Kzg9P4v3/zEt/HTG7RSIFAIBDsjW/fdwgPP/8uV2A0hEiLY9iMOhy5OAKbNwR/JIZypcqvtbUHRgrs//zPR/HD37+CXOH68h/dZrL5In7w+5fFKvoCgUCwzzQrMDl9ItERCow+Nl5bPyezVK4vwNipplmB0T5o1CP7/iPP419+/QJ+8OgreOD5v+Onf3gF//a7V/DLF9/Dv//uJXzv1y/hF+z8R3/4M77980P4FsuoO++v7yhd36X6KZ55d7DjP/3sEP73r9g9zO/mDBYIBIJepesU2LzPjv7JSSiNZsxOjWHKZmRHHXyhIAauDcBo9iDod2F4eBShhez6XQdnmhXYt5kC+t3fPsXhc+fx/tEz+PDyJXxw+DLe+OIcvjh1Fu989TX++aGn8fvXP8bZiXG8/v4ZHL84huPnr+CzKyN4+u9f4fO+KRw+eRbPvn8EV6dn8fQHh/HGmX488tjLuOMhocQEAsHtQdcpsEaTXZjHrMnFz1dWr/fLbFYzHKHE+q+DNXJDiNILSOqN0d4z//LrF/HPv3iW9ayeYXbPsfO6G7p290PP4C56f8Z+3/+3L1hv7S18+2dPMrtn8b1fPsd7YuTPPew3bQjamLkCgUDQy3SsAvvo5FX8f3/4W3z/N39GoVTmdt1o8sUlPmRICX0XU0i3xtMydgKBQHB78s3/fgL3P/N2ZykwelCKuQmHI4jMRxGPx5FIJLoSCjvFIcLiKxAIBIL9IxyZR4zVsXJ6pJm2KTCCHiYQCAQCwc2Q0yHNkLsDU2BkV6nW+P3Van1R3xvBF++lTcrYeW15pX4fe17j9Ub3vQyl88YCyOxICxw3u5GgbybIrK2tsvS6fdJIIBB0L836Qw5yd2AKbGVlBW79HM5fOA+l2gTN7DRm1XpYdToMj03B6/NhfGwUTocfFpMeg9cuYWBCgeXaCixqJWx2M4wmM/xeOyYnpzHY1wez3Ymx0UForR6uHJuf2QvQysxhlxtWsw59/YOwWt1wOl1ILKSxmIrDqNFglKXHQpLyJMLSvgDF9DQMRjs8Pj+Mc0oM9F3DwPAovAE/Jkb7oLG4WXotyz7vdqBcZuW2kOOb39ldXiyxchwJ+pBIZVh6VxBkQrKYySEc8MDmcCFXYI2IUpELS67EGlbFHDv3obhU4eWaNl8lP2k785DXg3A0hmwuX79Wq19bZufLtSWWd05kC6xhtvF8D/LMT3JLDbsqy2/6mJOWziH5otUJCrkMUosZ0DynXCYOly+MFSbE0o7odKTPU+TiKhB0A3I6pBlyd2AKjNwmYwkUClnMh3zQKVUw2O1QjI1jeHwakeg8q1xHmKLyYWExhUwqhrk5NcpMoO16Ba6xyjsUjsGgUmBOZYTVZGJunVDMTsLhi2ysldVrULqlYjEW9yAy2Ty8TJFbLQ4Y1DOYUsyxdIujWMpDMTWDhXSJVZIV/t5ukVV4kUgY0WgSqfgCUkzZkYJTTo/D7g3tqBfczVBPlb+/jER4WSXoPJvNobqUhUKhwlINWClnoFaroNNpMDmjhdfjxBBrSAUiC3BaDdCbbEzBsHKez2BmbBgGE1M6VhOmZrV8xYCZ2RnGLPfP4/VDq1JCqzfBoFVBozUhkysgm07BoFGwhpsOBr0R6XwF6XgYkxOTMJmtTJGZMTE1y8IYwJzGiIDPgznmr9FiYwrPhmnmt1GrhdZggcdlwaxCDaViFjMKBVRzCkxOTSOVLfCysrCwsCnOAkGnEA6HkU6nuWw2y6ucDmmG3B3oO7CtAS/3fEXaDKXBTmi+Rzqvsp4mteobr1cqVdYK780eqERz+myH5J7KIFXmVEabr9N+coXsIswmA0wWO1NQRabo57GQiCMQDCOZTLDyHYXNYuQ9tCLrIVGPaX4+hth8mDcaYux6LpuBy2FjPVumGDMpWMxGOFjvmF5Mp1KL8LvtcLi9CAZ8sFhtCITC/Fq+WEaOKbUI86/Gek/5TBLBSJTna9jvZkrSggzrpaViIe53ZjGJeCKFkI9dMxoRiacQnw/Byhpw8XgMYRYWGjreTToJBO2E5LBYLDLZSvJzSU4lmvWHHOTuwBQYBZ7uW1tbu22h4UBKh8Y0ajwSlNmUydlslp+LdNuabnI0pxvZkQKj88ZyKBAI2g/JYaFQ6G4FRt3H29nQuwpKGxrujAacuNp/DWaLDWPD/dDb3LwVTWlK6duowES61dONyhH1NANuG0ZHhqHUGJBfqrA0q7fwGtON3AsFJhB0Bj2nwEr5BVitdvh8PsxMjODC5QGkMgX4XXZWqdtZQAMwzM1hfHwKOVZJhfxeZGjIxumA0WyFx+2GyxtAyOOB2xdBpVyC3WJAILq4/oTOM1QR07DpUj4D7ZwSZrMFLpcTZpsFihklwokslmtVocCajKTAVldXMDM6AKs3DLNBhzhTUIN9V5HIlfhEipspMDrP5/M8PTOZjEAgaBEkY1R3SfJHx97qga2twmvVwuoOoJhNQaXSIxZP0QVEgy6o6OV5Ng2dVoNAcB4ra2uw6ZQYm1KxSigHo3oWkYUs3xCtUGAt80qJKbhC3e8ONZICqxSzUE6OYWp6GnMqJaYVMxgeGcd8Mi8UmIzZ6IGVK6ixfNbMTODqtWt8Yk9kIYPl9Rl7N1NgZHe7p6UwwrTDkMySPPaUAqP7bmezURGz9KBhRHq3c536ltmUpqlUapMCE+l2Pd0kGhUT0Zxu5F5OgTWn5er6GpzS8UYmk1pAKpNf/yWMMMJsZ6h+6ykFJiHn9nZCLk12gpxftxNyaXIj6J6bKbCV6hJ83hA/59PTldMwWx3ov3wGfUPjmFOrEV2sK6ylXBap9BI7W4ZicgjnTp/B2OQ0LGYrNKwXrbOaoVJo4PN7YTWaUFrmtwkjzG1pelaBCQTtgMrgTnpgays1LGbq2/bkWe9tmcnG6nIVhWJ9Ueol1gMulep71tEHxTQFngx92Fxaur6X3dp6B66Qy6G2cvPenDDC9LIRCkwguAWoDDYrMILsaFi2ubwKBIL9g4byaUi/ZxQYRSDD7iuyc5oxtrRURCaTQ6VKH5pW+HsgaTo0fZhbWSrBalRjTmvgS+3U7SvIsxYuLa9TXZ9y3vycXqNSWYLLYuTLZzm8QSyxeNP7MmrhUPzrx/rvQi4NvV6PcCzJ8qA+A4jcUNrS+7XcetpJdrXyEsvHMPIFyosMMukkX7Iom85gaf3e5eUV/hFvJBLjyxzJhbEToTIop8Dot0AgaD3NctfVCowqTFrTT61WwBeIwKJRQ6PTweX0wWHVYkqhxvzCIkzM3h2cR4lVqE6HC+mFeajm5jB29RpOn7kAuyuAuckhfPn1UVjcYVbB9voKFBUUihmWURHE4xFMT2vhsbjgsprg8Zhx9vRpHGfpEopnmNLPw6Caxcj4FJwsbRw6NU4cOY7RKRWikQjcdg9UU4P46uQZjA5Pwutj+aGcRXF5DQGnEbMqHQxali8aA6w2F5w2A0bHp5kiSGDg/DlorN6uSW8qg3IKTCAQtJ+uV2AELeFDPQWaVRby2uHyRbC6tsZ/02Km8bAXequDuaFKssyVHl2jHgfvMbDKs977qM/cow3Q5J7Te9R7Q1QIpJ6XBKUD2ZE7fp3SiSOlWT39pGvklnrA9XuX6wqJ5Rd9RE3XOOwaX1R23b303MbdADodKoNCgQkEnQHJYdcrMBoTvZ2hzKNK9WbQRpqU2VLlK+fX7cRe0o3KINkJBSYQHDytUmAejweDg4NceQ0NDfEdHlqiwMQHuVu/AysVS3U7ljb0Hot6lJSmlL7iQ+brpjHdCNofjgrxKuu1V9YVVHO6kXuhwASCzqAVCoyOtLIO1ZHkNx2xuoyn3j4sFFgrDFXENBy4XCmi79wJfHHkK3zy8cc4evwIDh89hejiElZqYiWOZiMpMBoOnfdZceVaP8wWC4b7r2J0WoMqsxcKTCDoXFqlwGhiWiP0CYxQYC0ykgKT1kK0WK18LUSLwwrlrFgLcTsjKTB6T2rXKdA/MomF1CKfeHL52hAKFdoAUigwgaBTEQqsB4xUEdNQ4UI8ilAoxDd5oyPtDVUsiSFEOSOlG5Ujvrvxcg2FfI5PPKEJKmTfnG7kXigwgaAz6HoFRlCFQvfertCEBEqDmxGLxXhmS5Uv2cn5d7uwl3SjMkh2VEbpt0AgODhIDqkx3tUKTCBoJ9RzJeXXrBAFAkH7IVkkJUMKrVlW5XRIM+ROKDCBQCAQdBRyOqQZcicUmEAgEAg6Cjkd0gy5a5sCEwgEAoFgv2ibAqMxzng8jmAwyGfZCQQCgUCwHTTBQ06XNNI2BUYPohlgFCg6FwgEAoGgGers0MxEWlFDTpc0Qu4PXIHREkq0bUqzvUDQeurlTpoF1bwYNH1jJi1NVf9dnwLc6EYgEOwfXaPAaHXzZDSAwb5h2B0OTE/PIpFcgNPl5vt+qUx2xEIBOFx+UWkI9p1KlZW/eATBYAAGnQah8Dz8Pi+0Wi1iiTTCAQ+0ai38kQjmgz6YzFZE5kNQKiZhtHsR8bvh9oX4jgpy/gsEgt3TNQqMBD+fSUE5OYqpmWlWWeihmJ7E6bNnoGGViNGox/hAP/rHZlEs1xe2le4VCPaDlVoFBq0GwXAYep0JwYAfoyMj0GkMCMXiXMFpDXrYLEZcu3IVOrMFJosBWr0BI1cvYXRaizJtLyPjt0Ag2D1do8DqgaVlgOoLr/L9pRi0Z1Xzb4qUQHCrULmi40YZXLeToEaVVP4aaSyX0m7Xdbv63mgCgWD3kDw16gOC7LujB7YeUGmpH4Gg1VD5o3Io/aaVAKS1EgUCQfsgHUAr42QymY3fjXqhKxQYVSDUAxNGmHYYKuBU5iQhonJLZVYYYYRpvyHd0FMKzDI3jUiuiITHBbvLh3DAjXAsiZDPBYc3iLW1NYTcdmYXhcPmQJb13kwaJfzRJBLRIEaHRhBOZtd9E+Z2NYXFKC6cOYGvj56AzTe/bnszBbaGsM8Jo9mJpWoZAa8XqYUkovEY4tEwYgtp/s7W43ZAZ9Ajt7SMpXwKVqsNNrsdsVgcfq8TIVZei7kMfP4QllfqgiWMMLezsesVOPLVYZy/OoR8+Xp9T7qhpxRYJhHnFUTQH0U06MbwlWuYmtUgkcqzqyvQaY3IpBfZcQbnLw/A4vChXGH+JJIws0plbHwSiUyx7pkwwjSZGyswIJuKw2wywe31QKNSIxxNIJWMw6TXws4aUAGvG/5gCG63E4u5EiqlLKxmEwwmK2LRGApLZZSyadjtRqh1JpSX19Z9FkYYYZoN6YauV2DSw29m1tZEa1aYWzfNCowmZwgjjDDtNySDXavACPpNL9EFgnbRWAapbMq5EQgE7aFRHxBdpcAEAoFAIJAQCkwgEAgEXUnXKTB6SON2+QS5I+hjUTqSH+Q3Qe7IvtG9QLAXqFxR+WsuX41HCbn7BQLB/kJy1zWTOOgBdF80Gt24Tkd60S4daRsWihAdyS6RSPDl9ukjOKHEBHuFyiqVoUAgwMsUlTWCyiKVZypvZB+Lxfg5jdeL8iYQtJauUWAS9BDqgUnnknuCItGs9MgfqnTomaJCEewXVAalkQAqh3JuBAJBa+kqBUbXyG637PU+gWA/yp9AILh1JN3QSFcpMGrxSgulCgSthD6YJ+FoLINU/uTcCgSC1kL1vjTy1kjXKTC6hyJD0Dm5oXNplXqKEJ1LEZfOJcUnafLGa9K55K/g9kLK/8YyQHZyCqzxPum6dD/9pjLYWK4kpHskIZTukXMjEAg2Q3LVUwqMBJ6u08tyigC9TKeX7IQ0yYO+2ib/yI4qCzrS/QTdQ9fJTnrxTs8QFcntBeU3CQG9J6UyI+W/ZH8jBUZCQ2VImrxBZVGa2EF+kUDQPeSG/KOytrKywssklb9m941+CwSC6/ScAiMo8IRU2dA1OqejhGQvXWu8pzGByK7xt+D2RiorN1JgZNdYrhrvo3Op3BHStcZ7JDv6LcqfQLA9JCM9ocCk6wJBq6Hy11gGJSFpdCMQCFoPyV3XKzCBQCAQCCSEAhMIBAJBV9JVCowCS/fQUSAQHCySLAr5FLSD5vImlbmuUGDkluykmYV0TSAQHBw0i5JkUqpcqCIR8iloBaQDqHzRTN5GJdZVCkwKaLMWFggE7YdeqpNMSgqMPgkQ8iloBVS+SHlRA6mnFBjZF/I5ZHN51Gr1j1H5dUalWsPKCvvN3Ej2KyurqFVptfB6t1TyR9B+CiwvM6xQZlnBobwol1k+raxguVbleUbfTJVl7hN0BjdTYJSfS4UMdBollHMqqNVqzMzMwhuKMlmtf7pSqZSRZvVBqbSEKpPL6/ey8tDwrF6D0qaUT0OrUmKuIW384Tirn+ppk89lUWDpUl6qf8taYvdlM2nkC6yOLBVZWtfX4uRpxupNkqUic99oT88hOaqsnxcLeS5vlE9Fdk+V1ZlURy7Rc8ifpnB2Cj2pwChD8pkkdCzzXU4nBq9cwPnzF2GyuxH0eTHcdxnHz57D1OQ0tDod7GYdhsYmYHV64XY56oWFCZL0DEF7WVmpwOMJIMYqNJ/HA6NRh7lZDfQ6Pcu7K/jqxGm4QgnW+BB51IncTIFVqstIhbzQW2yoscqCGpTZhSiTRQOqrA5JxoLQmVy8TkjHAjhz8hQsTHa9Ph8WF2Iw263ILdV6UpFVmOJYCLhhsDmwvLrCFUk6FoZWb0KVGtsVVubziwj6vTCZtJhRGOBzuTA5No5gOAjN9DSGhieZMirC7XbA5rBieHAIk8ppmE1WWBwBVjcuYGpqHMeOHsaswYVaOQ+DRgWb0wOH1Q6r2QSVQg2VSsPuscDlC7JGRP1bxU6jRxVYGaVCDi6HHQsZ1qrIpBAMznM/cqwVslTKIxDwI5Otr1pfYq2W5EIcBtUcExwnb+1L/gsOhmKRtRxZpTY7PYfE4gLUTKAiCylWaRXgDzAhZNfLZfl7BQfLTnpg1MvQa9Uwmi2wWCzQqFVw+SO84VhhPY3sYgJ2VoknF7O8biA/SdFVWJ7zSqnpmb0CjTAUsynWO1XDJKWNSgUPq79qyzWWblm4nayRHYpgIR6F2xvgI01kl8mzeiwahp+7XUY8EkbAF4LH7UI8WX9HRA0Al8fHnxUJ+ZFM55hMMWXnciKaSKHE5CpfSEM3p+HPCPr8iMYXeS+4OaydQE8qMILc08vk3ZBnQpJngZW7JmgtjXlK51Qgc7k8q7jy/DoVouZ7BJ2BJJsSu3kHRnYSzddudw4ybbolP3pSgdGR/KL3W8J0vqECQ/lF+SblnVSYhOlsQ+9RpLyTZHI3CkwguBV6WoHRWlmSWWN/klldvX4uGRrjFeZgDDU0mhXYto2Pta15J2eqNZGf7TC0ZuNeFRjZ04LHJNNEsww3nkv30Dn5Kf3uPVi8lwqwW4zQaLTQ6XTQaHWIJzOoVigdynx4UBpqXV6ur7FJ8kLpcn3CmpzfvQfF+bZQYPN2C0w2OwIuD0ysUNicTrjsZsypdXA47JidmcalC6cxOquCTmtAOBrH1Gg/ro5MwmJ2QaecwvFjJ+GPLa77KMxuDb0svnLqK3x1+jLy5esK5mYKbD7ggcFghs1qZXlGL6YdcLJzo96OcrUEj8XC8kwFo8UGg94Cq0kPm8u3frcw+2HKxQzOHPkUJy4NYYlVkpLZiwKjI1UK5IauE3QPyTadk1vpfrIPh8O8gpIqI3oe3d/4zF6BT+Lwu2CwObGCVaasVpCJR6DVG/kkDlJgmWQcFpMFC4kojAY74mE/Bq8NwB/0w6jTYGpiAv5IkuVNLyv6OlRebo8eGAsUBUwKZKmQQTpXYmerrCAs8P7ZUiGHbKFYb+SvrfLpp8sraygye3q5mlms/xZmf83NFBhlCOUa5SGZYi6DTG6Jna2yFvwCE+wV5qTex15hQruwkITIpvaYvSowckNbFdG9VAGRXDeWAXq3Rtep8iA5JveSX7RFDf2W/OslaJZhLhmFUqmE0+WGy+2GXqOCxeHlk8uK2SRmpyegtzj51Ph0min2TBJatYpPwgh4XfAGorx3Jud/r9GzCowKOj2YzgWdTWOFR1DeSRWUoLMhuaP8onNJJhvzU06BNSL5I3ftdoYazKS4OexcfPcoT08qMILO6RodBZ2NlE8i77qP5rwjdqPABIJbgcpXTyowgUBwMOxEgdFKG/MhP2w2O38HbXe6kMkV+coQdJ0mKtCkBfr2i4aHyZ9VdqTVcui90GoPf6tZqSwhEvRtpI3D6UY2X08b+v6NPm6mNKH0pB6a1DurVOqTOuh8eWWVr1zT6G8vctsqMHK7G/eCzmanebmtO1Ee9o2bKTBaiSMZ9EBvtdffW66uobiYgFarR4UpJ6qUrbpZOMMx2PRKDI+rEfA6oNXooFWpoKajVodwdIG57a2JCjSJI0GTOOz1lUhownR+IQqNzoga+5FNxaBSsvQIzyOzuIDpiQlEkxmezomgEwq9CYn5AI4f/Qp6i4/PxpV7Tq/QkwqMXoTmU3GoVHOospaaUalBLJVEKBjkLZgQC6zDasTMnIZ/6U9f/Yfn48imF1iLx4nEYgqxaBxBnw8LyUV29MDlcsIbCPPnSc8W7D+Uvpl4AolkCkvZLKLRecxHwkilM/C57PCHoyxvwkik0khEI4gytyG/G2qWx8VyCZGwH5FojOfjYibH/SzmM3ylgflEAlazi5Uf+tC9iHgkgthCGvl0ChqVAi5/7LZotbaamymwcqWGbDyEGYWSyV0UESbzDosBGoOV97xIfrOLcSTSWcSYopucVGA+FoNyfAxubwQehxGjMyoUStTokA9Dt0I9znQ0gBnlHCvHlDZR2E166Ex21FaWUWO9UrtBi5GRCTjdAaagqgiFQigsVVEp5RCJxVl5z2FmchI2d6jnJ3NQ+epBBVZBbiEJFxMKlVoLr8sH9ewoTp05C5VGDzVr6Xk9DqbUMoj47Ri81o/TJ89Ca3Qhm0vDoDfDZXNibLAPo7NqxMIpJCIhhCIehBayvBBJzxfsLyRwaVYG7A4HIoEg9Golzh89gdHxaUzNzMBsseHqqdO4eKkP3lACmWSUtUhnMTWhZApsCQG3CXqnBymmAD2s1U6fRNjtDmjmlJidm4XVGYTNUP904tqFcxiemILRYML09CQsTOBX1odgBHtnp+/AqHdAs00lpOFDgUibndKTCoyQhOc6VR4wGnKg6ag0/ZfckLJbXl5hFVf9Q0Bap42ONIxB7mkF6E3+0D2CfUfKt8a840eW/iurLL/W84PG+Gn1h2WWf5Ib2kmAfkv30awtKb+klczruw1QXpIbdmR21NqnfKeP2OmdCl0jt4Ld0Zh3hJjEIWgXVL56rwfGjuQXRYyESdDZUOGjSo7yjaBzspNzK+gsSMZI1iTZI8j+ZgqM7LPpFCKRCJf5aCyOEl+Fgq7X7+OyzI50To0WaozQBA5pokKvQvHNLCYb0iaBEskGv349begopQ01ziQ7cifZ93rPjeLZswqMelHCdL6hIRKpEpTyjuyE6Xyzlw+Z+SSOgBs6i537UZ/EEeeTMyqsp1zOLGJsaABZ1lPWTyug0ytxpX8YLo8TM9MzmJ6agcM335PvK/kkDp8TepuTpw1N4sgtzEOtpa1m1lBiim1seBB5VrdpJ2d52lwdHIXJbEU44IdapUGY1aGzk2MYGp5CMkcfgPeuErttFNi824rh4SG43UHEaC8ikw3FUhHB8DxW1t0I01qTjocwwoRvcHgEoXh63fbmCmwhUs+jVDiCArtOQ8C0rQZN3nC5XQiEafIF+83cUUvU5bAhmS4Aa1WY9CpYnD6sra3C67YjU6rvPTWnnEUglsUaDU8y/3xGFc5fvszCleXPriwVkWZCsZiMQDUzh4VsjoVgBW6nE5k8CyPzI5kpIL8Ygc5oQXIxh8R8CNF4EnE6JigOqyysy6xFzMpZKIzlLl4dZCHswfDQIIZGxhBbzK/b7l2BLUZ8mGWVbYbZ07ZGYa8TcxoDy4tVFFm6R/weWCxWBAPz8DqN6B+mCRweTI4Oo39oHGGWvvUNaK9XZr0AKbBkyAOFWossS5ssS5sgK7cqnYnvnVZglXWYlXtKm3BwHm6HHn2DTJ5YD9ZhtiAWi8LMrtFEp9HBPljdfpZHtASV/PO6ndtGgYVsBoyMDECn1cPndcNqZq0czSzOXelHqlBZdyVM603jssp1czMFNu/zIcfyP84KmcthwOjEFAwmOxPmLCu4KaRzi1BMTOL8+bMw2uwolqtIRENMaa3AYtZDpdXxFqpBq4XBqGd5b4VCpUIoGIZRb+HhKReKrGyF4fXQhJ8pKBVz8AWCsNrMmJlUsJZsCblkDKo5JZ/uHYokedjK2QQ0RgMCwSiMqllMzqqgnZthlbMONoMBs0ol1EoFU45XEc/Q0mVdbFgjoNnsRYHVkRalrXEov280JZ6XDem4yZ8ehMVvS9qwdJR1y5DSZrP9bZBOjJ5WYJT5wnS+oQLTrMCkwtRKQ1Ppu7hT1BFGbKciOEh6VoGREJF/FDlBZ0P5JOWfyLvugvKJ8kuSPUIoMEG76EkFJhAIDg6hwATtQigwgUCwrwgFJmgXPaPAaO8gEhSBQHCw0C7LzQpMyKegVdD+cLR/XFcqMAkKsEAg6AyEfAraiVx56yoFJhAIBAIB0VUKTE4DCwSCg6NRJoV8ClqFpBea6RoFRm7JjgIqBEUgOHhoEgfJJMkjyadUkQj5FOw3VL5Ib9BEjsby1VUKTAiIQNA57G4WYtP7jC3Xb1dEuuwEKl89OY2e7BeTCb7xIa2d17hdBl2jLVRopQ6+zQY7UqBpC3O6l7bjpt/F3CJ8Pj/K1RryGRa2aIyv47a6Sn5V2b20V09vb29+EJTLJcSjESws0k6zZZb3S3w7eVpOhxZ+pfULr+dpha9zSNdW2TXKwyJzT1uuS/kpaC87U2Bl1KpLsBo1mFXOQaPRYE6hgNZoxRKTLaqwJZmnI22jT3JH2x2RbJK/dCzksihu+NkLsHSpbE0X2uyT0uW6uxJPC7610DJLG1beqczXV6Wvp9vtAJWDnlNglLGFXAYWgwFGvQ4avREWkxFTsyqkF9Owm9WYUmqYnRl2bwAW9Qy+/OowVCYvU1Rx6HTsPlrHblKJOFOAAY8DnlCKh9HnMODY6QtQKNQwm43ou3QOp89eRCxdYIVHVJi3Cu3/lQpFkFjMopKLY2Z6Gk63A5cunMfo5BymRkYwwuxUM2roDDpMT8/BZjNDrZjF8OAI7A4nzAY1Bq4NIJSg9TB7b8HXTmdHCoz23WMNRK1GjVylvpdbrVyEXqXCYr6EFdao1E4M4uKlSxgfnsDo4GUcO3uJb3R6+dwJDI3PwG41cxnNrSu8xjB0LevpotGotqRLiqXLKms02/RKnDp9ESazmW/YatAbMDM8jsnxEegsVpSqt0+DuicVGC2GWSrmEQoEkC2UUGC9p2h8ga9eTdvTZ7KF9XvLiEYiyOQKWEjEkM7m6wLHzqnnVm/9l3ilmk4lEI7EkEkvYiG1yO5n4VlXlLFogu9lJIVJcCvQcEkJ8+Eg4sk03zK9mM8iyXpjsZALF86cwPCUArnSemu0VGB5GuX5T2UnR/mdS/Ot6gusJ9ZrW853AzsdQqQestdlg45VwGaLmVXEWlidXpR5L6LxBT2Tw0IOsVicVybxxAL3N8Z66YtMZpv97XZ4ujitm9PF4eH1UInVfTQiQaM/+YJ85SznZ69C5aAHe2Bl7oYiJugOqNKjfCPoXM4NbW+Sy9EWExn564IDgWRNkj1ipwpMILhVelaBkV+NW3II07mGCgzlF+WblHdSYRKms41YjV5wkPS0AmvcD2xtdZlFNIMVaf+MtRW+TfeNzFIhx4cVhWmtoYZGswITjY/uMDQBaq8KjIb0fS4rFEolNGoNlAoFbC4/Hyqj6+VKfSSFXgnQOy56t03PI3+ofPTqdvly6WJ1+TbShdK0wtzQkdKC6jk+QY39pvThe4mtu+11KA1uCwVWyKQQDPhhsxoxNjIGm8ONgM+N6ckJKDU6OJngFAsZ2JwOruTiIR/SSxShZVhNRrh8foSZ+1nFFMYnZ5HKL9U9FmbHZnW5gvG+czjXN4Zy7XoPSyiw7jV7VmBNkzjIXeMkjuVaFfrpUcyqtXB7vAiHQpidGMaJ06cwPatAX38f5pPZ3puk0zSJozFdaBLHcnUJLpsFapUaOj2rl2wmTE7NMAXnxdz4BEZnFJiZmoLBQjsx974So/S5LRQYzRAsLtV7XPSStLZMm9RTpcoKSXWZT82mwrNCrZf1a8s0q7B83Y+6WWPPKIuNEPfRCAXWvWbvPTCaXVeCxaiF3mSB3W5n53poDWaUKtSjqCAe9sFktcFh1kNjcjB5XoLb5UCU1RE2qx2LGZp01ehnL7CeLgbNpnTR6OvpQr0s+nQgw9Izm84gm2UVLDsvlooI+71wur1ILcTh9Qe5W/ln9A49rcAoUuRW0NnQStJUyVG+EXROdnJuBZ0FyZiUd5JM7u4dWD3PN9hyfQlVpiR7T1HdjJuni6BHFZjERuYLugKRb91Jo8wRYhKHoF30tAITCATtZ6cKjN5fxeeDMOj1MJlM/IPc4Hx8Y7JCrVafqEFDYfVJHPX76SjR6F+vcLN0aTyW13tq9HsjPdiR0p2f9zg9q8D4+G+pPsRB3w3l8oXrmcrc1Wfu7C6TJUGi7n3zNfJrt/7dnHo4G+N1O0DpWCoW6nnHyBeKG2lLaXFreVf3o/n6ThAfRe+MHU/iyKag1WhQXF5fzq1Wrk9WyNFKHMswzk7AZHNjITIPvV6B81cGYLPbMatUwmi2YFahw3wqi9ouy0JHs54uGo16S7ok+eSWGoyKSSiUc1ApNPB7LRgYGIPDasLlq/1wOFwwqKZxoW8QiVSh55dTo/LVcwqswgp/3GeH1mLHyhorBMsrSM0HoNYZ+Rp62eQ8Lp07i7FpNfw+DwKhCHwuF5LpHKJBP4KhMF+aKBSL85fG6VwBfrcdE+NTSOWLSMYjfFaUVqtl11hi5ZMYHhiAzuLiLSejQce/oqflkMIBN0LRBKIhPzxeP2wmA+zuAELsufOxJOIRPzQGMxd6m0kPl3+eVbQlpnCLSEQ86L96FXPMr3DIByMT5mIuCwN7biqTZWFystaZEUaTBdkCi3cPVLBVlldhpxlGp4cXJFqXMu53QWuyYmWV5WM0gHOnT2NaaYDP60YwHIHH6UI6W+AvsYMsX+ZmZzGfWIDT6UCWNVzcdjOfqZUuscqhkIbF4uDpbbWYEWcVIK1z6WN542LuHL4QMqk4q0B0WMzlEfSz8sH8Vc4p4QlFEY/Ow+H2skKdgVGngz/owyx7XmKRGki9XVnslJ31wMqoLeWhVSlgZXnt9/lYPtqgmNOgQJU4K8vJeIL5lWWyEsJ8pC6/ifg8ZmcUCEaTWGTXY7EF1hPpIQXG06XA0mWWpwutxcrTRalGYameLosLSSwz2cgvLsDC6gyd3oo4qxdpQgetGGTVq6DUmVAsUe9M7hm9Q88qsITfAZXRwirEZVbAa4gHvVBrjajxBXgr8LIKKxqNIxCMYzHiw8kTZ6A1GHD1ynlcG56GmSkGjUqJs2dPs9YeU4YaJVdg6UIJkYAdBtbSWUym4AsGsVRMY7Cvn69D5gnEkAhGsZAIw8EqxMsXzmBiZg5B1opMM8V57OsjUGn1uHb+HGaUOmYfRiaZhkk3i5lZNWLRMG9dLdVYxc0qa6fTC6fNBp1mDtMzs3xxz+npaWjUKoTiMYTmFxDzRRBi/tDLbilduhWuwFxm6GxO/j0LLeIa8bD0N9mYMqO8K8Pt9vFlhYLhBSwEnThx8hz0RgMuXDiLwbFZlncmqOdmcObcOZiZslLPzTIFpkC2mIeZNS7sDjv0rIU70HcFWnsQZVZJmljlGE8kEUtEoRhn7iemmSJU4tKZ4xibnIKe3Wd1+jA1PIAL1/phdflZ/i8i5HeyfFFgfiHHy6JcnG43djqESFDPmH+7tI5oBNQR6bIzelKBEfTRI40lS/dKv69fr7uVjvWZTuSm/lEgnfPfZM/c0Hjzxv3st9z99PEgb/GQ3bp9/b71YcBSgSmoKF+vjwplY3jIPdmlmbAXisxfbn/9GbT6PfnDW2jMXf259RYWnffSLCUSXlpdfiPveL7I5V39d13Ayc16XrFzQkonSjfyb9O9Ddeb/SyxI/nF7yW/2ZHSn7+PYeWo8T7KA8pjulb/LdiNAhMIbgUqX2ISh0Ag2Dd2qsDoWjadgtdDQ2U+eLxepDLUk627o+uNx5tTZpXPGrC2tuFHM7whu2P/DgbZdElf7+FTHGj7FPrYu/le3qBi7hrTWmp8bXbXG1BchQITCAT7xo4UGKuEpckKJVZv0JqKWKlCp5pDKsd6wJUS7BY7l3u/0w6jWY/hsSkEA0FMjQ7C6PTBZ7dgelYDv8cJxZwOReanSTWN8dk5uNi1mRkVEskU30LJbTdhcHgENocVJqsZ4fkIC1sHDrmvp4tao9qULnqWLkk+uaUCq16N2ekZWOxuBLwOjE0r4fO4MDgwCLcnCLdFjSuDowjS+1mlCj6/E3Ps/mmWLtJ7NNlndyGtUmB0v9lsxvPPP4++vj6+56BQYALBbcBOFVitmIVKMYPAfBwLiQSfADU7q0SuRBvOLmM+4Mbla32wu33QKMbQPzoDm9GIa5cvwOjwwmnUscp7DuFwDNlcgQ/3ZhbiiLE6IhGLIl/MQ6cYx9DELALBeWSyGT5Zyx8MwheMYImFreOG3tfTZU4xDT9Ll0RioZ4uMwpkS/U1IOd9Tj5pTKHWw24zY2ScKfZImPXSMogEvAhHAtBq5jA5PoHh0XEEwyE+QayfKbVktoRqD+1buJ8KjDYEJUNH6nXRvdSAIDfb9sAOvfUFKktFrryooAsEgtuHTCbbMFRT3yqn8Xq9XqivqrPIflNlRWy+ft19r5DJ7iRdtp43Q2m2cb64+ZpgM5SOEs3XSEeRriKdVVdddbOhwJpvEAjaARXWBdZSo2nHk3N6TKkM2zKh1CEQCiPTUIE2k04vIhqLMffk143802NabWBu4/weOb+ITCbNegxh/mx5f+pQ2JU6M2913qhCo+/qHKxHM67QyvojQc/Tme2blIUc+VwWV8dm8N6R8/j4xOV946Pjl/D5mauYj9ImsjcOg0DQaoQCE3QkaVbZJxYWcPTiED4+eQUfscrzk5NX8ckpBvv9KTt+fOIKPjt9DR+yStXicCO3vnajHFzhMCVH9xF0H0F+cL+Yn+S/dI2+QaR75PwiSEGY7S58eOwSd0/ha/Rvw3/m79FLQ3yI/UYKrJDPYYYpzvePXqyHZz1u0vGj45e5/YfseHF4iis8OX8kyqUCnn/3MP7Xfz+O7/7iWXz750/gm+z8Wz97Av/080O49+HnmL3Es7jrwadxzyY7ee5+8Bn8629ehC8QZOl94zAIBK1GKDBBRyIpsCNMgVGlTh+PTrIeiNMTwIzGBI3JDhvrsVCFvhcFRgrn0sgMovEEro0rEY5EMTilwgfrCmmnCozC9sXZfoQi8xhX6mFh4TTb3VzRckW0SwX2zlfnmIKa5uG6MjrL/R2eVsPjD+HcwCTrUV3YlQL75o8fw92PvY6h6QDKiymcG5vFpYtjePWDz/Cd+w4xxfYkDv39FD46cgo/+O0L+OEfXsW///bP+GdSZo+8hH9/7C/4t1+/wBTes0KBCToOocAEHUmzAjPaXEw5ePk1E1MQ87H4nhUY9eA+P9PH/aShOJ3ZwRRSDn0Tyj0psM+YX5EobZURgjcQ4kOf5wYmuPLaiwI7PzjJw6M127lfFE9fMIwz/RN7UmD3Pv4mLvXpcOzUOTz9zgkWzxmcunQWd7CeGCmkH/7hb3j5k7P48vIgjl4ewePvfoX3WM/vhfe/wsfnr+HXz7+Fux54WigwQcchFJigI2keQvyS9XJI6XwkDa0xO1JGdL7XIURJmXH/1v2Vru1mCPHzM5JfzG/ya91P7u8uFRgpxM9P9234QeEjf788V4//XoYQqff0r79/Bf996E08+Ozb+OkTr+P7v35xo1dFx3seenb9+Aw71u3oWv13/VwoMEGnIRSYoCOhyp56H/2sV3RhaBKXhqe3hXo7bl/ghpU6TcgIz88z91O4ODS1xQ8J6Vp4PnrDSRw0+8zl9fNnN/vRCIWd4nCzSRykfPUWB872j8v6I0HPm5jT3XQCRbGQY4rwKn7z5/fwp9c/2Tce++tHePqtzxEKR1h63zgMAkGr2VaBPf7GZ1iplXmlIBAIuhSmaPcduecIBAcA6SjSVaSz6qqrbvg0WWlMXyAQCAQhhCJR/okF1Y/thp5LQ9sef5CPEBxMONgz2XPpExJKj8g8szuIcKw/k8JAR9JZddVVN7LdNYFAILhdKZeKeOG9r/AP//UY7n7w6bbzjz9+DP3jCqwtV/C7l9/HN3/yJ1l3rYQm83zrZ49DbbDwYeqfPfk6/ulnT8i6bSV33v8U7n3oab6FEr2PJp1VV111I5uBAoFAcLtCCuyl94/gmz+lb+s2fx+3HXezCv/OB57CXQ89i3+m3w8+g3vXr9HkmM3f490YmpAzMKHkCuzRVz9kiuRJWXcSNAGHFM497Dl3s+c3XyclcBcLT7P9jaDw3nH/oQ0Fdt9Tb+A7zB85txIU77soDXb4rDtZmKU02g6adPS9Xz4nFJhAIBDshF0pMKY0vvOLF/Dcyav4+EgfvjhxBc9/fgovfnwGb355Fq99fBxvnL6Al959jymS+icKN2M3CuxOpmQeePljfH15EM/87SO89sXX+PvRK3jqbx/gT28exnuHz+LDM1fwl0+P4+m3j+DlD0/gza/78Lf3Pse9TNlsp0D2osC+c/9z+ODUBfz3H1/AHQ+/gDePXsIzHx7BX786j1c/PIYn3zuCx9/4CC99eR4fHj6PL05dwr/+5nmueOX8I4QCEwgEgl2w2x7Yvb98Hv/+p9f4x+I/eOw1/PB3L+NHT76JHz/2V/z/fv8SfvL0W3jouTdxL+spyd3fzG4UGPXu/pU9798ffRn/+5EXcd8zr+MHv38V//no3/DLFz/Ew8+/g588+Rp+euht/O6vn+LnT72J+5//O37++F9ZeLZXHHtRYBS/f/n1X/CH1z7Fw8+9jUf+/AF+9vSbLA1e5enws2fewa9fegc/fuYtPPjsW/ivJ17jyulGvTChwAQCgWAX1N+BfY1/+PEfeQXabv7xJ39seAf2AVOkT8i6ayV3P/gsvvXzJ6DaeAf2N740mZzbVnLXA0zpP/yMUGACgUCwE+jjepp9Z3N5eMXZbui5tCA1rR7j9QcPJBx2wuVFPJHg3zXS95f0W85tK6Fw0OLX9QUCUlsUWIYhWQoEAoFA0MmQzhJGGGGEEUaYbjTf+Mb/H96MMPi+oYHxAAAAAElFTkSuQmCC">
            <a:extLst>
              <a:ext uri="{FF2B5EF4-FFF2-40B4-BE49-F238E27FC236}">
                <a16:creationId xmlns:a16="http://schemas.microsoft.com/office/drawing/2014/main" id="{E64305D1-C22C-459B-BFAC-D0863D008B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png;base64,iVBORw0KGgoAAAANSUhEUgAAAbAAAAEgCAYAAAGiLxb/AAAAAXNSR0IArs4c6QAAAARnQU1BAACxjwv8YQUAAAAJcEhZcwAADsMAAA7DAcdvqGQAAH8DSURBVHhe7f33dyvHme+N+q+5v9277lp3rfv+8L5n5viMbUWP57yesefOeGyPreggB1m2pK0sWZItWdHKcUs758ycA0DknDNABAJEBhEYvreeApsbBJt7k9wECGBXcX3Yjerq6kpPPVXV1VXf6Glz4lwffvbk3/D6R2fwgz++iXsffg7f/UV3wyP2wvvH0Es8885X9YilCmmQKVcqqFSqqJTyKJVKXcmRr4/A6/XWIybnoFt54a1PNkfs3x99ledas1ldXZUtw53It+87hCordZsi9sPfv7Ielc0mmy/KetKJUMQoLpsitrS0hGqVZKwO/ZajXC6jVqty5K43sry8zGn83Xi9FchG7GaGAlYsFtd/bW8qLPKUAM0PbQeyEVtcXLwhCwsLO3ZHEQuHovAG5hELedaj3DojJaRsxBILaZhNOtRYkaTfclAx9TiMmJicwdDoFLxOm6y7jsqxmxmb3bGjolhYqh5oxHK53OaI0fFm7NQded5uZCNGOdELbIkYxfbsqeP8uF9YbWZMzEzLXmsFVPxlI7bG5GO5whyx9uKtmlQqxWmn2TZidKHbkY1YIpFAPB7fyNpbRdJ77WLbiKXTaQ4JYbVa3TO1Wo37QQ8ghU3+y7nbb7aNWLez7xEjD+Xsb0YymWT3bt/KkahUSH7krzWybcSo2BQKhV2TzWZl7W8GRaw5cLfCDSO2F0Od0b0YKWIUoBvlei6ziNWVFdlrjWwbMX5xiWnvpd0VLfKQGs4r7OE3CmAzFLFk0IN0zM8a0w5ZN4TB7kSNdZlmZmZkr0tsG7GDyLHCYpzXxBVWqzUHVGJmZopfz2XSstclto0YtRTo4m4heZGzvxltk7F8Pt9W6Lly9ntl24i1m7blGF2gHjIN1NCRfu+E5eUVrvlpTETu+nbsNGJV1pKRs2+G/JSNGFUekVgCSwUmzCvU1t+ZoQjtxfCIMQW9whJycODqloBKzKmU0JhscLlDstclto3YXiEP5exvhhQxUhWB4PaBViqmsMxUicfrl70use8R2ys7LYo3GudsZEvEpE7hfpHPZfmxwI4F9pBNdvkch86rZdbqX4d+7yctidiV0Vl+/PTUVXx4/DI/n1Ib+fHdr8/jvSMX+Pmjf/0S//bbP+PuB5/hv/cTHrEM0/ydjMcfhMnm3CAai236LQePmFyMO4mX3j/CXzrc9cBT/DgwoeTHux96Gnc88PTGG9g72fl37q+74RHrSUOxu/8vn+J7j7yCH/72ZfyRnZNdt9Nz75857x3BN6gF8L3RP/D+zvTIAGtF1Lgu6EYWYin4/X64nfZ6xOQcdSW5/NaIbWfkym+nQvHYdcTueeiZTZ50IrIRm1PO8e43vXWXa4dJlEpFZJIx/jpW7nojpRK136itVx/QJLudDLftlV3lmGTIDTVGb2boATQc1/zQVkMNatmIUV/sRtA4PCF3rRFyQ2MgdB5LZjAzo4DNbOSRbqXZNmI2ix4LqTT6+wZlU0TCbXOgf2QKbq8LeoMFpaXWFa3dsG3EbmbIzU6KIvWmD7oori5Xr0fsZtDNcvZykFvq7LUTEgF69paINb7H7VZkI2Y26HH2Qv+m7L0VNHNzuHL1GjKl9smgbMT2OtK0nSF5LDI9Vspl1m1aazKZjHzEaCCkm9k2xyKRyL6+f6YXDSTUctdahWzEqOjQ+Dd1xRvf6+4F8o+OkqJuvt4Kto1Yc+y7EdmIUW7JOW4l9MySjH0zNEGUy9LSdXlqZtvKgx4ivRveDVR05exvBgVwPxPzhhHbiyEZ2ouRIkZslwsbsK7O2lq957AdN4wY9ZVozIPeJcvdvB28D1cs8BcHN5rE2Qw9k17VTk5Oyl6X0OiMUOn0stckOi7HVMpZOOx22cBKWBw+hGM3nr50kxzbrPR2ArWq5ex3Aj1TLpB74YYR62YocttGrDkVWs1+PvOGOUaz1qgxTO98pbnzO4HuoZaL3LXtoMDQM0mP3WyAh3+8sH7PdtwwYtlUDD6PCwWmCHdqbrXyoETRaA2ygZXQKBVIJG7cjr1p5SF3U6ugZ1Lju3STmW00IHSzYcEbRkzuhlZCz6wxvSl3rREq5nL2jWyJWOMLtv2A3jVL75s3vXdmXZhGu1qFKfYWvX+uLBX3P2JHLg7h45NX+PmcwcKP7x+9uGGn0Jn58Zs//iPuffhZfP+3L/Pf+wmPmNw7305D7h1zIzaXZ9NvajR0/Ptngl443P3A0/wds/QCgmYaSO+k73vqjbrdQ8/yo8O9/tGO5FjQ+Wxk2B33P4W/nxvkswl+99zr9ddhv3odd7Lf9zTdJDg4eIaRig6Hw4IOxeFw8MGUtZXl6xm2RGPRrD1SLJZ4kyDoNPFR/iRr4VL7ZIm1ium6oI2wdiJLfN5GpI9O+Us/KcMkRw5vUNAB2D0BLBVyMJotN84wWm4g5LXDGfRDbzTRpRsaWobgO/cdwrvnL+DvR47j3c9P49VPT+EXL76Dbze0fgS7Q1oygbhhhkkjFzuF3nGssHsE+8+OMoz615QR0egCH66i39KwVWMffDeQxErj5eT3rfhF4wikW4MeKwZGxjE3OQbV1BimZhTQqZRMF+eh0eiwVF2BUmPE0OQcAj47vA4LV9zN0ww6Efr6l+K64wwjE/B5EYvFoZqdgt7gRKlQxPIOvwahBorL5cRyrcoT91aNQ6/A5WvDfEIMjaBJczl6EYof9fx3lWGdDEWI3tf3qrmlDKNXf42/dwo9VELu+m5p9Gu//Oxkdp1ht2qoSqQv2ParSqyWiwjH0xtVYmPkehG5DCPdxsfr5TJM0BmIDOsiqCbZcYbRC1dp/ZVOg5r1nRy+/YDyYVcZRv0kMjv/prt9ht4jUV+uvL6mFH2nssoaR71k6D3zrjJMUuydquA7NVz7ya4yTDp2ItTqlLPvNXaVYTQ+SMNRnQhlmJx9L7HrDAuFQnxCUy9DurBT40kNq11lGJ8cVsyjb2gKp85fxKxKjcoO1lm7FRwON+YmZzC/kJG9vt9Q55TimQy6kYlHoJyahlqlQW5pb6M7GpMVKo0BCoMDyulRpNIZjE/PYGpyClaDGjMTszte52fXjQ6p6ewz65CI+mH3RTAfS/CRhv02wXiaP4tapuGAG/5gAmG/C+7Q/LqL/TOJsJsfKTGkDKOEoKY0hYHiTyP6zQm4E2bVGqh1JmiNDkyNj6K4tPeG0Z4yrNmTXkPKMDqnd0/N13dLrba8o8/bd8KeMqzElHuxmMN8fAGR+TgyKfpCu3UZSXNJSK8kkov884ciK+let5OvfehyeWXvuRUaM6zT2HOVGLAaYDC56HLLTG6pulEl9g8OwKrXI+j3wW53QaFUw6ifQ9TrRSzkRixdwOysCpFgBDqLDcdOnV73ZWemXKhPmW+sEmlBTKPJxOwqfNZqbf0rwd3idtgQT2Z4pz6XL/L5znLudoKoEmXoKQkTHDy7lrDMYgxGix0el5NPZHSzamh2dBTpxfpuF80PuFVGh67C5XDC67RjYSEFi8Us626/2JAwVhXygYJKGbFEGNlcllWT8vfciLk5JdQKBSxWO0x6naybnbJnHdYuI+mwdhlKjMYqkfROY4LtBepj7WQjnp2wpwyjISC6sR2081kExbHnWokJvxOL0RACgRC+PnwEKpUeVpsVkzMKDA4MY2pqgrXiVDh36gTUcwpEE2mYTGaolTPwsU5vcyBuhsXjg4FVwelUknVAzdDNTUMxNQWb0wm9SsVai0aoDQbMzqmRKd56SW7MMBqioiON49HKBY3udko+m0Y6W/ePqtjV1d19Bt/InjKs2ZNeo1GH8UHXKtNDBiPMagVCrN/psZswMz0HX2RnO3poNGpesBaiYVaop2F2umDQq2Td3gy5DOMfQ7BCwDNM+sCsU6HPH786P8CX35Xs6Pzc4CQ+PlH/BJL44NhFXBqe3vgskvj71xdwYXCKfy4p2X3zp3/E4QvD+O4vnuWfWd314NMtWbJ3v+GfYHZDhmVZictl60h20u+92JWKeZQKW5Gudypdk2HdgLQEM/GHj07iR4/9Bf/yq+c37KQlmYnXvzzLJPpp/OSJv/LlmcmOlmiWPpElfvHsm1zyv/3A9XVGNz6ZlQuAYHdQLSB9ki9HOr0oa99ILitvL0HdH55hwnSRkcRN0Pmw7ALPsHsfegaH3j6C//zDq3ju3a9w96//jB/89lW88N5X+I/f/xmvfPClrAeC9rKRYcRdTLn9w0/+hO898hr7vd7cvf9x3Hn/0+xcfEnZCfAM+9GfXpNfvV/QUazv6I9vPPfeUdjtdtnlBgSdARnKo40Mm5+fR5Z1JkMeO4q5DN8Oo1qrwuoO8bE1GonOF69/TSFoD7FkEvPpAs+wiYmJzRm2UqaPoItQTwzx8axyrT54qdbaUSpXWD8iu8VDQWtZW13lR9kMa3YsOHgef+MzLFXqH3rIZlg0viC7yIeg/VB+TGlMCMfrL5JlM+yT09f4xd0YGu+Sa4IKbg1SR9KWWmRumGFTSjUKxSLy+ZvP9KUMe/Hd9/DuF2fwm9c+xkvvHsYvX/0Ux/umZQMi2BmUYZQnO8qw3RhJwu5df5B0FNwaO8owerVNE1J2Q/NyO4L9QcqsG2YY5SplAi0xTK/Ni4UcJqdnkL+FLZloi5kK7fDA/FWq9fzVt5y73UCzdPlc9krdL2kppI257Q3PkNx0GzvOMII6zpRhlMiUGNJHZnuBpHaN/RltLp5ZFZbYcu52AoWRJqPo55QwWcxwemOo5NMwGy3QqlTQqGYxo5hBcj4ItdHO3DigmlVgamoStZU1fm+nI82n2XGG7ctCKLxqre7L50kULlpYjCRfCmMvI9VAUmYRZG6YYaV8EmazFSF/ALFUFv5AAFjb+URP7ZwCilnlvmXYQpK2SrqeYVJEeo3GlX4a7cncsEqkV9G3grTJJE3Nkru+GyS/pBXcKHxkIuEAQrREYLmAkNcNo9nG7bvZUM20pwzrVBozrBcNtRd2nWHUwLDaPDDptMinM7AZNegf2Puui6Ojs+jvu4pcqYL+wSmMDw/B7fXD43ZCPTcN/U22KGlECmMvsycJq1b33iok6KHSg28VyS9CZNg2jY5bNbEg0ykO7741OsZGR277ViI1+VuWYYrJMQyPjO9bhl27dk1k2HYZ1uz4VtgPv5r9aOxk9iq7zjDBwbOjDCOoShQcPDvKMOqcyuW2oP3QmOKOMoxGwlUaE1xuO6qdONLNwqc3GDGr1mKINWwunjgm767L2UWG1deF71QoMnL2vcSuM4xMpdq+r/p3Y6Tw9bLZU4aRiQWcfNSDNhrrFCOFj9bEp5eYyyur/Hd1fQ3gXjC7yjByTInSqXR6+PaDXWeY4ODZVZVISyLQuygaWiLkPDwoKHy0XROFtdPCtp/0hIRJ1UUvQ/lAx11lGL0To9JLPW56CyptlEbnB4XP59uYDES/JekiOwonhbH5nm6EBrn3lGGdiDSdTe5ar0CZtusMExw8O84wEkm5tdR7jU6O564zjG7odQUvxZP0X/O1vSD5w9ONp9319NtNWu5ah0k3jIwMQm+0IpNLY25WscnTVmDRqTA62Cd7rRVI8VxeW0N1ZQ0GrRb5zOIWdzuhUltGbXkFS7kUBq4NYnpsDHaHFTqVDmZ3CEazHRazRfbeZvacYdTqahdUAuXsW4G0wKUUz05jzxlGprQQw3K5hFSuyK4ldrwt8E7N0EA/P1KGYbWGzGKqPjdvKcft99v0D43wllhjwlAm0vOpSpMyc7eQhCVTTDpLBRgtTtiNc7LudsItZVi7DM+wNpnGDcDpSAlBRwqDZLcXYrEof1dHfixT9SjjZifsOcN6HSmeUgbeKlIf8VbZc4bRUuBU6mrVCo9UtcUZSc+iVybUcaRzen4+X2BVGPvd5HY/kOJJL2cqLLFp5wmDWrmnnSGoSlxZXUMqFsLpU2fgDviRK+9tXeI9Z1gum0M2x24qFnj9nkxnUSi2bmZVLptGMDzPns/0Sp49mz2/VFpCKJrgGSh3z60gxbPT2HOGtdNQhrTLNOswg8nMP2DMZbIIel3cbreUKzWYzGZeuNOs4UTjnKn1FbZ3yy1lmEFtxpFT5/h5K8zFE1/wo5RhwVAYU9OT0Br0LAEMMOvmEGHVi9lq58uhW6xWpOfd7DdL2PWNb3Zjjl0Y2NJKNLP+EVX39JtW/SS7XcPCb2Vho3OqvukzXfqgcYu7HbDnDON6pAOg8MjZ7xVKiMaE6TT2nGG9Ts9kmOS41+nkeO46wwQHz44zTFSJB8uuq0TpBtpZNs8cWcwmbjem0CERiyIc9G96wH5Qqdbg8wXgtBpZwNIIBMItT1DJf5Vqju/7laPB4XwG01N7GAcs1/cgIxw2K4LzCXl3O2DPGUbLLPBFVWgwlrWuyJ4mlRLNLa9bhZ5Hx2Qisf6c/W0ZNiLFbyOe/NV8vQlO3xXsdeWc0tL1QQV6TuO13SCFa9cZ1k5DEWyXae6H7ddGbZJ/t8otZZjD5YReq4KLHY0WGywWHbffb3OQGUZVokapxPDULI6dPMX36CL7XcEkk2oj2jPMardhYHhE3t0O2HOG0buhdnEQz5Pi2WnsOcNupR7eC+1+nhTPOcU0ZmeUSGfX3wyU5d3fECZhNHmGVpPLFfIo0xuHPerCPWfY8uoyqkzMNUoV1MoJHDn6NZLZPJzeIAwaA86fPo6R/j6o1Cp43C6cPXUO42NjGBmd3BSAnVBdXmG6hFUpazXoVDM4f7kfY+OzCFq18MfS0LCW6vTwFQxcOAeNelrWj92ykTDrWyFSgWmcyLlbpG0Zl/lCZnvXiXvOsJ3QrA+6CSnMdNyP8NMak3L2u0UKS0syrJuR4qnVaPjelWmm24YHhnD+Uj8y8Qi8Hid0itkt98nCqkQqvLVyDhcvnIVVp8bxY0ewmN/9+8PtMuzTTz+tZ9iht76Q3cCsk5A2PEsvLm6xW1ys/+abkK7bSW4a7ZINdtVyaQv0tY50X6fSFRlGmTQ4pcKnp6/B4nBzu0wmjc/Y7+OXRxAIRbgdZcrF4Wl8cvIqrynIjt5cn+4bx+islu+gR3blUgFvHO3HvQ8ewo+feAP3PvwsXxTZFwjy651M12SYxmTHyaujmzLsk5NXMKbUbcowldGKD45d2pRh0xojjHbXpgy7PGHGifNn8R9/eIVl1gs800SG7SPSLrGNVaJk11iVbdit/260k34TcjvMdk2VmEmnIbh1TDbnDXF6fLL2EonEgqy9hJHBM0wuJwW7Z2OTAFa9/vQ3z+OuB69v50s8+uqH/EjbAX//kRdwx4PPbtoGRW2wbJz/99Mf4c77D/Hz7/+6vrXwPQ89KzJsP5ESm6BMuZslcKOdlGEEbVP5nfufwp3rezgTjRl278PPMDdPbdrKUmTYPiN1H7aD9KicvQTpUDn7RniGkZFyUSAQ7B+yAiZVq/cwnfnPDfYS3/rZk7L2hNjYSCC4zhYBo/3Svz7Vh0deehUfH7mA9788g6/PDeDu/3gU04oZ3PnIyzh6bhhHh6bw9N+O4/6n38bZC9fw8eV+/JQ1Qp94/YMtDxEIble2CFgj96yPiAoEgr2xIWD0AlMYYYS5dUOzAujFM8282yJg0iyBYqm4vst9/e20QCDYCm2xXV/HrQS/389lKBAIYG5uDkG/d6uAxaMxPKl9H//vKz8CaoBVN42+gWEcP3USw/3j+PKDzxAPu9A/psTpw1/g8sWL6B8cgNUewOtvfYZzx79CIBhGVginoMeJR5MIuC24ymShWl7aEDCv18s3DXM77dtrsGZovpXcuUBwu0JzGt/6+wf4+8WZTRpsTwImEAi2Ihk635OAfXzqKu5+6Bn8j/96rGX8w4//yEcsaaqCQNDp/NPPnuStuOVaBYMzeihVGmSL5b0J2Cenr+GHv3+FX2uVyeaLG5O8SNDufvAZPjHsjvuf4vNwmyeJcXdM6JvtBIJ28O37Dsl2k25ZwFKxIOLpNCZtNlwankQmXcLla2P82q0YScBo8t2vn38FL3x+FK98dAw//uPz+NWf38UTbx3GK+9+ga8vDOKJ94/hzx9/hUPvn8EdDRP5BIJ2sa8C9uX5fvz08b/yRS1bRSyRxL8+8gJ++LuXBIKO519++ez+CRh5JBAINtMoIxK3JGC0rsvlq1dw6tgxqDU2XLvQD+3MJCJBH1ZqNSymFzA7Pok5rR2HD3/Ol/dqDFAroc+/1RoFLBoNnA4vppQaGNUqFps1JOJJmE0e+ANOHP36K74ylpwfrYQ+KydoIQmTZg5umxHTY31YqeZhMFsRTy6iUszCE03jzNnL8LmdKBWymJqYRCyWgMsbhMPugFqlRjLKzi0GBANexCIBvjdhqZBDKJLAnJI125NxvsKwPxzdeK5gf2hcOaZRRiRuWYPRNzT0DcxBQR8qN0P7bnRy2CgNGzOmzDKKKit6+08VAx1pNgBtfVRfGo9+L/MMlY60cL50Dy0vt8T8JDtaxYyW2qHleqSl9siPW1nFRSAP5SEtNyH9bpQRiVsSMOorcbO2Aqc3DIfDhlp5CXq7G3qdlg9Z6kw2GFVzSMXCWJj3I5xI1+/ZJ0OFsO/cCXz6ySf46tgppjnr+15uhO0ADaVV2Gvhy7KPTKm5YFDYyF4SMDoKug8p79ojYAdoKDzJRIwvkjYfjW8U4k4JG2mXItNapF3kBIw0nTDdZeqthrqgtVTABHuD0rBZwFxWI7zBMGZURkzMavin5SvVJUzPzGGY9XMXUzmkWR9MpZxFjTZaEubATFsFjBeU9cLSyNrq6vXrTdfaBZnmDcXW1tZkw0TaRaLRrtHNfkFpKIWBPmGQW7tW0NlQ3rVcwKgAhkIB+BwW6FXTCM3HoJyeQXWpgKGxGUyPjMCgMzCPx1pWWLeDIh+NLsDrCyPFmpB2piEK5SrGxyag02oxOangI212pwMRFj+NwYbFeASRUBBm7TSziyPGmp25orz/twKl4UFWPIL9oeUCRv0c0ggHCY3KFYssXCwsUtikPpic+3ZSD9v1l+dS2CicQsC6n90IGK3LrdPpWAUe2J2AHbShUUSNUgEn00Sz0wq+92wnDXLMjg7AbNRjsO8qH+gQAtY77EbA6Itm4oZfNEtIHnZKIab3PHxdcXoHxJqinSRgUkbQUQob2QsB635aLmCCvUPCJuh+GivKRhmR2JOACQSCnbEnAaO5biS5AoGgDmmzxu2KJPYkYDSnTlKL8eg81tZWsbq6yufPra4sb1wT7ADa3q9Ufz+3vLKKbL7AzyusP0k7wcneI+g4SMj2XcDIU5qilM2kkVqkTWjSSCyktjxccDPKiMfi/KU4zRKIJxZQLOT5bA65l/iCzqNlAkaaS5jdG5rpT+lHI5/CdK9pnNXREgGjzyHImB12BP0+XL46wGrgGJxWKy5cuAS3yw6z1QX//AJ3dzsb3cwQlqr19JIEjNruZIIBP8ZGxhDwu6HQaFEq5rCyxtwVa7CZjYj4vRibmOFuhTlYc+7UMbCs4ablAkbvdWjGQiP0DqrZTrAZSkNKv3Q6LXtd0B1Q+W+ZgAkEgjot02A0yEGSTJ6TuozFYvwTDNJiknQL5KH0C4fDPN0krU9pS2ks517QubRMg5HHckjXJHcCeZrTq/G3oHugPGuJgFEnnYaWpbUkpKNE829BPU1IY1H6Ndo1urmZveDgobLfFgGjQkCjYmRPD6GmIXlG12gyJNlR84fcyAX0dkESFjkBo7ShtJLSjiB3ZCc1wWlARHIvOHjaImBUUAS7R6RfbyDlY8sETCAQtEjASEWSp80PE3Qf1BQV+bk7KL1a+qK5MUNymQVYPCEEgxE+edUfDMLv9UCt0aBSrgdACli3Qe3tsydPobhUgc/l4CvslmixTxm33UqzgKVCHpSpbx0NorqyArNaiVQ6i3R+CYmgA0u19k1ErtSWoTaaUa5UodIaUCrmodIYMT41h5GhAVh1M8gXyzDr9VCbTFhcpD5/jod1YnwUbocTsTArjx4fy8v9y7e2Chg9gD6JX1mprzxLcxTJboVlTq5Qv96NSIlJK+YupDI8k2mV3EpF3n23IcWvWcBoPUcqEIX1fkY9zps/MGwnVElTeKiyownQyyw/VpaX+RcHlDfkhsJMAlRhbiicVZZHdJ3Oi6zS3++wt1XAenUBTYoXJZ4057KXDI1SSoVOrolI18hO+n2QUPrzZcA7JDzEgQhYOhqFw+aF2WyAxWKFXm+AQm9FaTGOSbURGuUMkvkyd9sNplnAbJ4Aa/7GoNWZMDExjly+CBNrtrgC8/x6N5kbCZikLegVAdnH43Huho6U/1QOyF07oCai3ubA6hqgZmldKeagsbjhtLsxNToAvXIKyWz7Z7+0VcAoI+g9Ta9B8aLEk7vWC2wnYIKb01YBE3Q3zQKWTYTh8flh1mtRY/3qoM+NxVgYi0woI7FFaMy2Lasmtwra9mp6dhZeFh6dyc77+rOzKiwkYqzJWGXhDMLvtvHwy93fKtoqYAWWQf5IBGrFGCam5+C2GmAyW3H+3CVMTk3BYTTBZLFhuL8PiWx9e6FugT7f7796AXanC1NzBqhZJl/pG4KZNYEnRmcQ8JgxPsGOgQA0Gh2Uc3o4LHpcvTaA6alxrK60f/+x3dIsYDSI43a74fb6+HZINIBAAx3UbKStkWiAodmPVhKLhODxePjWwvSbN2/Xr1G/jAbTGt23g7YKGNnTNJ9eQ3pbL3etF6C4EXJNRBImPmq3/vsgobBRWNqlNXdCWwVMGuRYXV3mndFeMbsZRaQh4S1mbRnrHzFz0+wPLRh0UOZGgxypoAfLa2vIJWOorKxCOzsNk8aIgbEZBGNpaHQ27q4d0CCHweZAlR21ehOKi2mYbDaYjbOIxaKspWRGfCEOhycke3+rOBABq5WLrECtIpvJ8gms3W7kBKxWKfIVoPi7vlKRHdfq58U8v15mckbvzFyBOF8hiv2rbyJRzPLrC/E4twMTrhorNPliCUvVFSTTOaRYQW+XudkwveDGtFXA6AG9ihRXuWvdDMWJ4kYIAds9bREw6T2JoLuRBEzk586hFkBLBUwgENRpmQYLBoN8XQlBdyNpMJGfO4fWoyGhaamANbbZ6d2JdC4HDRSU2T1y1zqdThmubhVyfTCaYMubQNt8OUDu5exbQXNYqEA3u2k3FP+2DXLQJxyj4yOYnpnF2NAAQvEkJmeUOHXmFArZJKYVcyiUihgfGcXM1DAMZhdmhq8hV+p8gaOZBGPDffB5fDh68iwunDmBUCQFjUoDncGEWaUafVcusgqk818ob8cWAWMFeU45y8/nZmdRY5VnmhWQmYlB6NUqKNU6TE1r2vNeioVFqZjh53OsfFUKabhcDlYOM4j5o/AE/FvvaQNtFTAakpce3EtQwZMST+56N0MZLmkCOQ0muDFtFTDpPVjQ60C5WkE6mUIiNo9CJgWDyYilXApWqw0BnwulfBYrHfw2+vyZk/BH6/HZzYvmbjM3fA+2rsGoUChJg9WqGJ2c5NOS5qNRhELBjXtbzroG42FhGqxczCLod/GdfQKhMA+PPzQvf28LORAB6zUjCVgvbnJB8/e2FTBeaOr5Wlp3Q2Yxm+dpQUju2oEUFmm3mfr8SMYSyxsWj4NonrdVwATdjZyA0d7XJIQ0e73R7UHQSWGRaKuAFbILUKk1mJme5p9zx5nartZWWFNwFbVldmSJQ7Xeysoq8sUiHzigUcfUQhxV1vxaY9do+hF9/r26RpvR0afgyzzgy6x5Qs+Kx6KspmK1Ljun36trtCyBfOT3E5pFrpidhkajQWB+AflsBvGFJI8nxYFqTxplpPNSod6vIaT1H1bY9foGe5QGFH52H2v28PuZu+bnHQRyTUSNWs3zTTc3xwc5XE4rhgYuYGpiBh6rHovrM9tbDguLWqPaCAuVB6VKDeXkOBQaHfSKMSjVc3yJANn7W0RbBayUS8NoMvNCSLVMfd045jYWQzIRR2YxiYV4lJ3HuIDQWg/kVzQSYkd2P/udTiWYMC7j5MkTyKTTKFHAl0rQq1iirtSFbZG5oYSk+XvF9fBIEW4VFF69Tguz2Yz5BGumMDt6LglUOssSrlBEJpvlFQfNQSyw+ORZ35OHkV2rVpdY4QywCiLGKpQElooF5Jk9+ZPO1N+jHDRikGP3tFXABN3NVg1WhmZuBna7HbNKDStAdXeV6jIfHKFBDzrS4I/FpEM6TxUOTR9aRjHLtDuzb/T/lmBhUc9Nr4dFzZ9j0mt5a4bCQO/IStQXY62gRRYOWT9awG4EjD4NolbMJgF79u9HeKCjrLnXuJopCRjdTJ6SVDZ7Kug+SMCa8zMRDcPhcCAUTfDfVJAioSDSLP+pYFOrY4m1MHiBY/fSVrik1aXJBJI/+wGFxU5hmY/z3/Rc3gRnz6WPQSnsdFxi1+jdXPP9rYCeSQJG5xRfSrtGOSHoI1ySIRIwur5Sq1wXsENvfcHfbwn2RnpxEV+c6cP7Ry9uwmRzbXKXyaTx3pELm9zQb38wvMkd7dn89pdnN7l79+vzvMJrdFfM5/DmF2c2uXv78DlkWWFodFdZKuL/82+P4B9/8seb8n/96A/w+gOb7hfsHkpzIWD7BAnYkYtD0JodKLDmQ4XVuh8evwyLw73JHQnYp6eu4sSVUb4QDfXRPjh2CYFQZJM7EjASlkA4gmgsAYXOjI9PXtkiYAUmYO98dY4/k37PR+NcYJsFrFwq4Js/fgyfHx/G0QvX8MGJ87j7wafx5/eP4ev+Kbz60QlcGFPi7vsOMftn4AsEN90v2D1CwPYRErAvz/ZzYSHBkjDZt2owyU39eIkf5TTYu0xw6Jrk/r2jF2QF7O3DZ+v+rPtFmm6rBivg//j33+F//uRP+Mcf/xH/86eP459+9oQs5EZosFtnk4D9+s/v403WJBEIBPsDVXQbAiYngQLBQfDie1/j3oef3cI9MnZyDEwo8ftXPthiv9P773noWagNFvz80N/kr8vYNUPNbIfbKwRM0Hm89P4RfPcXz22GFdq/XBzG859fxOtnx/DSWx/j8dff2eqOQQL26KsfbrK78/5DTKucxPnRK3j7o6u4ND6DD09fwV8OX8Crb3+Kexvc3vvwc1zA7nvqjU1+EK9+fh6/e+swPh+ZxV8/PYZfvfI+3jt8Bv/6yPOb3JGQCgETdCQvf3AU3/vlc3tmcHIOj/3lI9lrO+GfmYBojBY88PSbstd3AlUIDrfvuoAJI4wwwggjTFeaTe1HgUCwP6zLlxAwgaAVrMtXg4DRMOP6+d0PPXPdfp3v3HcId8nYEzQ8KWcvENyurMvXdQH73qN/xQOPv4FHnn0DT//tE/zg96/g/hc/wP2H/oIHDr2OM1fH8PWpi3jqrS/wi5c+wo9+/yJefP8I/uOpd/H+2SHc+9DTmx4gENzOrMtXg4D94TW8f/oanv7iEt44cgUvvHeSz4l76et+/OiRZ3Dm2jhe/+wU3vz8CI6cGcLJkVn89xPv4LML1/Dq0cv4zv1CwAQCiXX52txEvPP+p3Dng8/iieffxLfve5I1C5/ER6cHuPB8h127g/Htnz+Bt766wO2+zZqNdz7wFO5iNHouENzu1MVrB4McND2k2U70uQSCG7MuX9/AC+8fEwgEt8xRPPPOV5z//ONfrwuYMMIIc+uGvmguFgr8C+en3j68WcDoA0Bak0Nu8XuBQHBjSLiIeDyOUCi0VcBosUda3IPWHaiVqyiW6qtBCQSCrdASfgQt1UfrdJBwkZmdnYVCocAz7369VcBouWQsA/9X//1YW1mD1uLi6xdGYwt8gRNapo3WBaxVl3D24hXQvsN8XUO+VmCFrzAUDIT4giRygRIIeoFypYz+ST1foOeZ947ztSQlARsZGcHo6ChoIal1+bouYEvVMr7x5f8LgWyUCc4aTp09BZVyEhcunoJRp8LlESU++/gjrDEp/PL4GXz8yec4+fVXGL9yEvOxGD7//Dj6Ll7jaxzKBUwg6AVIwCY0Hrz12XEk04VNGuyGAkZaCDVsNA+ps0br4in0TiRTKXa9iv7BKa6haDmtQjYNg2ICpXJ9Nd4ldh+tJ7HfS3kJBJ0GtebI1GVhFwIm51kjzcIjhElwO1ItZfF//Psf+ArV+ypgAsHtDi1E+uo7X+L1T47i7VND7LcQMIFgX8EaCdQasLpHDUZSanP74fAGBQLBOt5ghAvU2NgUHJ4ALg9O7HwUsVHAyPyP/3oM//Djx/ixVdB3Z7QKj0DQDTz43Dtc+ajnZuH0+DCq0PM18vckYP/nfz7Kd4popfnhoy/LTpQUCDqRh59/l/e5aMuulVqVy8qemohkSMByhfp5q8wPfl8XMGnRRvoc5h7SanR+36EtEeRuZewEgnYgCZgkJ/smYE6vFx7W/ozOLyA+H4E9MI9oMsOv3YqRBOy3r3+MP7z2IT46dg3vfXkC3//18/ji8jU88vzbePiVD/GL59/ES3//HM99eBSPv/j2logLBO2gZQKmd7ngdehhMRmh09uwUozRGMotG0nAHn7p7/jJk6/htU/P4a/vfYT/+dND+P1r7+KVD0/i0JFLeOrdL/DmF8fx4yf/hj+99O6WiAsE7aBlAkamsT+2X10zScAk5D7kvOfB+kI7tKxx8zWBoJ3sq4B95+eP803AG3fy229+8vhf8MPfvSQQdAW0scS+CBixsry8MVO+VdAMfHqOQNANLNOWug0yQuxZwOhGgUCwmUYZkeTklgQsGQsiupDh12kDbHqxRrOJs/k8/C4LEou5+r1l2hy7vjF2u8ikUvw7tkw6x1Q3bZLNwsZqmdnJCRauLA9PtVpre7jkoN3yKe0ovDRJlHbqp998p36Wdo1uqeXQ+Ju7W2H3s/htsmd+UV6Rn432gtbRKCOSnNySgHlNOhgMWvSPjMLvccMX8EJjccDm8cJpMkGvmcPJYyfhNGowqTTywiDd22rCLhf8wXlodDrYLRrEkmm4/RH4/X6YjHq4LHZMjg9hTGmQvb+VUHpK1GoVWJw+mB1OjKtsuHDhPKanlSiWKjh/6iTS827kCkW+07/bYYPJ6kAk4GEVRwrJxSQW8xWo1QZoDVaE5+Ow2l1YYHG1WS1YmI9AZXTzPam8bgcXusZnC26N5squUUYkObklAZMeUq2WWBuUtUNZjUt2pCnoi2c6kl29v7a5Jm41VJjo2W7/PD/Gw14eJinM14/tDRcRi8WQy+U4y7UyXIEo9LxC0sBg0qNUzMIVirPfOkwqtDBo1KyyCMIfCmNOo+fCpFUpMDWjZAJWxeysCtm4H/lsAmFWydn0Snh9HuhMNkxNKZkAe/jeVvRs6bmCW4fWq6FyJOVro4xIcnJrTcQkq0HZ9YOCnk8bgDdCi4vQnLBODhudS2lIUAVA9pV1wedNRNbkq1deVV5ZUNNbqqzoOlVe9NErtQq4G9YMlvyqsKYv3UMVSrVKFQ0dN9e2glunUCi0VsBIgg/SUGGicBRZE4qWxaJCSeGlwtopYaux/tUq6yPRuRS2ZgETdCdtEzCPxcBqyzJKtTXWF7NhqZDDYqHCmisuVqBKWMgWkcoUWHNlirvfL0OFeLlcxOGjX+PYiaOILnaWgNGAxdW+AYwMXEOVncsJGP0WdB+Ud20TMLfHi9lJBbRzWvh9AbicTr5E1UIkgMh8EE5PEKFQDH5/kLvfL8O1RD4Ds8UKi5118hPZjhIwGt3rG56Az65HsSIvYPRSvTFtBZ0P7RlNeXdbNBGpWSgt8lgslTtKwCiN6Eh9IjpvFjBKS2G6z1A+Uv61XMCooND1g4JqEgpDIzRCJxViuXvaxc3CJmUImZVqmX9i7nI5kYiFkYpHuL1ichzxOPMnnYPBaECJ5cN8PMuvCXNwhvKX8q/lAibYG80ChtUVDE9MQq+cxszEEKLJJBKLGSjGx+B1e6E1OZDLpOBxuGBg58IcrBEC1uFsETBhusq0TcDoXQsdm1/Wrqyu8b5Ro127WV5ZhbQ+uAS9K6pVrycINdcar1M8NxKs6dp+IgmY1FfMZDKCLoIGpij/Wi5gYZcbff2DcDldWEwlMDoxhWh0Hto5BexuD2ampuFw2hGM1SW+nQR9Drj9AYwPDkBltODa8AhCHhOsZj2iER8Lsx1XrgxiYGgE0+NDWGKCZ9Rp4feycKuNmJyagdsbasn0LknABN1NywUsGY0xic7BanVgckaB0lIBicwSlJOsHzEfhdFsh81uRXwxt3FPuygUaMg+iVQ8iSQT/gkmMKlYEE6nEyqlEr7gPAwqDcanpjA1PoLK8jKCkXnEk4uYnNMhwzRLMBhoiSYWAtYbtL6JuN6Moik7dKQ16ts5oZeeL4d0rdl9O2kOkwRdEwLWG7RcwGgompYLOChoPp7UHi4x6JzmAFJB7pSwNSKFTQhYb7BTAaPyoFarodFo5PcH207AOuFlLk1ivTbQj/GRAT5ZlsJLhbhTXjSHvHaodCZUWJiksAkB6w12KmCENAP/hjtcNt5IdEQhzmdgNJlhspo7bqrU6uoKrJ4w4kygEjkx2bfXuC0ErFzIYmp6GtOKGcwv5DtKwJbKFaimx/mE3+UG7SoErDfoeQFbWf8MhAozffDZSZ+rSGHjSymw8NC5ELDeouUCJufpQdMNYWv8olnQvUiysV15I7tbFjDB7qH0FPQGjfnaKCOSnAgBEwj2iUYZkeRkTwImEAhuzp4FrPkFqkBwu9MoHxJ7EjBJFdJomEAgqEOzdCQZaZSVPQkYSSwdBQJBnZYIGH0Hlkzn+HQlehdFS5RJDxTcnBI1LYoFPo+S1i9cKuRZOrI0LBX5ZgK0qYDcfYLOoyUCls8uQqfWIBb2YmB4DFfOnUYyV3cj2AH5NPR6I0tDLXQKBRw2C5yEyw6rw4ZLfcOoHPCHq4Kd0RIBKxZyKC7VZ00ssWuFfK6lXwL3JCy9KpUlFEr1dEsvsoxidul0BgvJ9n+oKtgbLREwmipCwiXYHZSm1DGmdJS7LugeWipg9M2VMHszJGCUtsJ0ryEZoHxsuYBRB31tZYWfS6ZcW14/Y2a14VwYnuCNAra2UsMyffi6Vv/6tdEkF8U6iJ1qSB7aImBBqwlOsx1z46MwWZ3wuH1weRyYmtHAbLDAYTFyd7ezWVtbxtkrQ/y8WcBK+QwsZj2sdiemJsfhcPrgoEVIwwF2dQVufxAzsxN8AEmYgzVL+RQ0Nh8/J3loi4BJhjQZGYvTv6k2Lldq62fCkGkWsOVatX5cWWXJRi2BNeam3iKgZbcls7Z+FKYzDMlDSwWMPKWBjmZoKyE5e0EdSmhJwOSuC7oDUjAtFTCCHiDYPSL9egMpH1smYAKBoMUaTDoXCG5XWiJg+Xyef/5O9uSO2qTZbJY/LJFICOG7CbTOOa3PQelG6UVpSGkn51bQ2bRMwGhj70gkwt3RORUW6gD6fD4hYDeBKiMp3RrX6RDp1n20tIkoBwmZ5EawPXJpJ+dO0Nm0RMCEEO0NKR2pBdB8TdA9NJb/lgkYfQt2I2iNdjn72xlJS0npd6M0EunXubRNwMgNFRr6TZ7QkR5IR7pGs47pnuYA3k5QOoRCIS4wzQJGaSX9pvQjzUbu6VxKP7ITwtZZUH5RvhEtFTBJkOhIo2JUIOg3uadBDykAzQG8nSDhkASkWcCkwQ5KV2k0UUpPSktyT+kqBKyzoPyhfJTKtyQjjbJyywImFRzBzqH0FOnX/bRcwOg3nQt2j0i/7keSB6IlAiYQCOoIARMIWkhLBIyu0SwOQXdDo5s0kEIDKnLXBfKEw+GNAauWCBh5Kj1A0L1QZ53ysfH7JsHNkUZ46bzlAtbbGdPbU5jkBIwWlaV8puFo+n2Q8S+XKzwstEBr/TeFpR6e8sbv+rE5nK0Md9sErFypYnxoGOlkHPlCEelUAvl8DkG/B8EozbDv7ilBiZAHI1Nqvu6jNzQPrz/AM1bObTfSLGCV6jJUemN9C1y1DtVyCQND4/C67LxMTCk1bY1/wu9CpVbDQtiHGiusmpkpOKwmRCMhBOcTGJ5SYmF+HsODQ7DZvax8FhDwe7FUSMNod7EmcBROrw+R2P5+qdA+AWOY1Apcu3wJ4VAA+rlJGI1mBL12hCJh5EqbNyrrNmo1KoRLsDgc0Oj0OHnuImq01LWM225EVsAMZlRr7MgEjFYg1ulN0LG4Ozx+ONzONguYEytrq1icDzIBW8OF04cR9rlgNFkxMzODq9dG4Hba0Hf1GmwON8bHRnH65HGWbxUMDAzBbjVjVqGCyxeU9X+vtLWJSJ5UWS1DbitMo9ECOHSeWlhAlTU3yF03QnEjcpl6Oqws13hc5dx2G1LcZJuIZRZnViCkJuL1Padb2+ySo8zSncJSKFL5K/GwVFi4KBwVxjLLEzrftGf3+j4JNe6O7FjZ3Odwt1WD0cMoo3oJmsJEcaOCJ3e926F4UT7SuRRPqcAIbk5bBYxqul4zVBNS3CgNetFQvCgf5QRMylfp98FCWoq0UmftNnMgAhZIpmGzueENJ2DUKpGIRZBLxRGPRlkb3ohQIMTddapJx4PoZ+12Ms0CFo8vwB+cRyjoxwprDldZuvgjCeiUCn69G8xAfx9ii3l+vp2AEfSVNdnTJGP6Te99SKNTWZifn+d2dG87SIY8SLGw+hxW1FZWoZmdQmI+gGI2xdI/DqXWcCCDTgciYE67CbGQDxqdDmrVHAb6LiO6UMC5syfhtjlw6WIfd9cNplnAFlmmBlgH32bSweNyQK01IZtJQzE7za93h7m+fOmNBIzylvKUZvdTflPhICGje0jA6L52kfA5eXhziXlUmYCND11glVsJ6cUEFGoNjp68xPv5cve2krYKGBXGXjOUMBQ3ScB6zWwnYFIeN35xTWVAOpcGPtoFPTvKWkDxRH2YnQwd6f0YDabRwFOj+3bRVgGjh/UiFDcqgHLXuh2KF+WjnIAJbg6loZReLRUwOhd0L3ICVqvVBxX2e2h7r9AQfKdtqSsETLAjmgWsUqlhemYGXi/rSxus7HcZ8cUs1GodDGoVQj4bn+Uh51crSMcC8Pr8MOnUqDEhi/rdyOQKfFfQxUSEh48GO+TubSVtFTB68UfuqKZZZtCOKnW7+os+sqfEoRd+5L6roDgyqEanuFHtXq3W2O8VFFma1ONJTWXWJ1h/qU5xJftCoZ5WncwWAasuQ2+1891etFo9+70CdziGseFxBCIRGMweBMJRWb9aAU2VoqEZGuSosRO11gKXWcdnZ2TSKfgcDujU7R9JbJuA0Zv2qbER6FiEj504DovFjoGhUbhsBszOzkJrtmN4cBgzLIMmFbMHMuJzK2Tmw7hysR8TfZdhMaigmRyBQqmETqtCkVUeE9OzfAqVmsVNzez8Hh/OnToLrc4Eo3N/p+e0ArkmYozF2ePxIJOv53V9xkS92Uify1Ol2ehHK6HKy+12w8M0KoWPwkADLfXBlvUKjZ/L398q2qrBCoU8r61pkqXf6+ZuoyyT8izzcvkC3Cyziux6nrnrtomyJRZuCnMwEITb6UA4FOKTmv1eF8/8bD7P0oQV0gormMk08rkMUvEoMqkECkV5PzsJMcixN9oqYPQSsheR4it3rduR8lNOwCjPSUN0SmV4XWPJXz8I2tdEZJDa7jVDCUNxozToRUPxonxsFjD6/Gh2ZgomkxkmuwdLpQLvT2bSi4gmknB5Q/y+dpFLRmFkYZljTXDq21LBzmWycNhtrAIoo7hUgtvlbvuIZ1sFjGoXMrlcfRpOLxiqNChuOxKwpg3MV1bqMybmIxF+XGOJ3GlmOwHjgxwWGzvWWD9Sj1ImA5PNBotJAZ/fhXJuAcsr7RsyX2DPpM9VMvEIqiwdNbPTMGmNGBibhkapgGpOC/2ckvcN5e5vFQciYFOTEzAb1TCoJxGMZ7hdN5nqUg5fnLjIz5sFzKGZxcTQFJbKJRY/BbRmC65cPI85lQara8uw2u1wOd0wW11QGRzILlVgc1hZAS7BYndAq9RgcT4Ei16HdL6EOYsVc5OTmJueQiKRx8TwIDyRzfte77c59dXHKDEBIrOdgNGIqcdph9VqRWwhzd1QGaCBDep75hjS18XtoMw0qNli4VqM5n/SaC2FJ8MKuNR0TDONJndvKzkQAQvzGnuV/15e7e5tu5sFbHWFaSEWpVh8gWuktbU1lrE5Jlz1eNJUnmQihkoxB6/DzO1WVleQWojz80QqzY9LlXoBpwKymFxAilHK0bU11gRqn6bbVsCYneDmtFXAaN6adN4rbOmb7IL6ULb8tU6B4kX5KARsb7RNwOi83oSQz8huheJEcZO71itQ/ISA7Y22CpigexECtjfaImDU16Lrgu6F8lUSMJGfO4f22G6pgNFv6nsJuh+Rn7uHND+lG9ESARMIBHWEgAkELaRlfTBpEXxB9xIMBnkeU16L/Nw50qYZLRUwMerU/YhRxL3R5vdgN57pTBNIaVVWWqRE7nqnQ2kgZ090e6GUFTB2zGTSSPORsvpvTtO9baE5LHJuDoD2zeRgwjPUN4BowIMM84SWMguGIwhFokim8/BYTdBODqOUz2B2Tg+X2we7w8mP5E+nk0tEMTY5jQQ7LmZyMFjtDCc0Gh0cdgsiYR/iqfbPhdsv5ASskkshX13GcqWExXwJfqcTIY8HdpcHNrsdVoMGhRtUOvtJJbe4EZYUC0shs4DSUhE+nw9arZbP9Je7r9W0T8DKFeiVM1CpNLBabJhihTEZDcFi0MIZiGNuZgoB/zyyC3EYTGYcP3uFZWoOV/rHO2ZRlRuRjc9jfGIWqrkJzKl1GFFqkE7FMT05gbHhfrhcNpjcnf/l8nbICVg1v4jFIsvbQgaLhSX4mFCF3E5cHRzFqZPHoJqdQrFNBXtTWNjRqDdgWqlGaH4eiWgAhXKPCxidS59x19equ36kJiFtCkHLCpDbZXYuzdOTFu3vVKRmIZ3XalVeU9Js7lyhxK9RnIn6mhzdOVWM4rddH6z+sWX9t2Rfz9P2f/zYHBYO2TWEt920UYOV+ReyZNdL0MtEihsVPLnr3Y4ULzHIsTfaKmBUo/Waaf5cpdcMxYvycTsBI219s8GrdtFJYZE4AAFbg9HiQjAQQCwRx8JiDl6Pk7WRl2GxWJFILCCSWEQgNM/97kSzGPXh5Jnz/Px2FrBqPo14Jo98Ook064M59HN8IKeYz6LA8n+xjbuWbgoL64NF5mO8DNEGFYn4AjwuWnyo/aPTB6LBzCYj1HNqJBNR2L1BBMNhZPJLsJhMiLJOaTGd4psmdIO5nQWMRhELy6xw1FhTMl+CbmqYFeYo9KoZmC02mDzt2wCiMSxJFhafzQiDRoNgLA6dQsmXx6PdLOXubSVtFTAqjL1mKGEobrejgNHgQXoxxbcNondPtJ1sNBzgFSkNUrV19LcpLNKSARTW2nJ9t0vZ+1pM2wSMzmnqfi8ixVfuWrcj5aMY5NgbbRUwQfeynYDxDRcYjW4Pik4Ki0RbBYyOjZnTa/Ry/GQHOYpZuINhhAM+ZEtlBH1uZFlZyOcLKOSzzG1uiz+tojksqcQCMskFvsIVaeLyUp6V0/YNuki0rw9WqWJOMQMN63h6glEUclnEWCLQi2QaXqX+Ga0dztekL+ZRYvfTikz0opBWYqJVmbi7WpXfs7JC659X+cpNKwweiRItF1bCKrtG7mnjBQo4haPVZFMxqNUavuMIhTEWjfK2Pz2fNoOgmlVKyPpO+JSwazy9VtiRhpeltd0pHmurzD2Lw8pKe8J/M2QHObIplFbWsLZcQSpHAws2aJVanLpwFaGFBVy8MMjiVXfbahrDkmRhMSqnoJqZxckjp5BIpGBxuDCf6OFl2yqsA2ywO/lClTqDma8RuJhahF6t5HMPz17sg0GjxMjYLJTTU5gP2DEzrWDCloIrEMDU8ChUqllcHRiBxWLB6NAIRkYnMMfutTs9sFptSERcUMypYTUZYLbaoVSrMMn8a8dikxG3lQtRIuhFjQm4zxeCalaFrw4fxczkMLRaI746dgxWmxnZyjJOnDqL4cFrKGYXWcUzDZXSAL3eiIuXLsHjC+LYuYusgCgxNqPYyKCDRE7AaOZNKBhc/5SFFiOt8LRepcqBFZh2DixsDQvNnKnysFB4aReY+kyP9tI+DVauwKjXwmw2Izif4NfILWmlxUyW7+VEC0Nm80XEFxbZtSK/TiNCofkY02jMX+YPabOAy4wptYXXTOQmEZuHye6t38PcRWIJhENBfo3fx57VavKZJF9GWs00NE39ovgX2bNpY/eFeIxVJknEWTgprPTFACVoKBTmmU7hdNrsKLG45tk96Wy+vscxs08tJDYy6CARgxx7ozsHOZh/zUPAnfSJwl7o9EK7nYBRk5Y3axvcHhSdFBaJ7hQwQduRE7DaUgF6s5U1yY0oLNHGDzS0n2aFvMY3YKAJ3Lx5XshCpdHyfjPdS31m2sKp+Rm3wuawsLJYyMATivKJ49R0z2UzvIymEtG2boi+GwEjmSG3QsBuQ7Yb5CjUVrBSXeKDHFajGXaDGl6PAx6vH6dPn8TMjIovjx6JJ+BkfWWPywmP34+z58/xQarm5+yVxrDQTA6d1oSxkWGcOn8ZLk8Aep0aTrMOcwYDhsYnWHltT5ncjYDRdZvNtlnAaKSPBIw8qfc76n0nyhA60k3kSaOngu6DvhqgfCQBk/KT8txmZVqDUaaBBVbJVllTvVip8b4y/SY33C27h+4jO+nY6P+tsiUsNMCy/mx6Ho0BUDei/vy6fTsgAZPSi2RBkpFGWZGattKebJsErLJU5Iku2DsF1u7O57IbFPI5nhmNbqgSa3ZHNLoh0unFLW7k3FFTrtkNNaOa3ZUKeSY0pZ2xRIVo8/2C3XPorS+EgO0XiYUFvPv1ebx/9OIGbx8+ywr7ZqHwBUN478iFTe4IEpRGd0arc4ubL872cQFtdDep1G1xd6Z/fJMb4vHXPsE//uSPO+KO+56UFVLB7hACto+QgH14/BJOXh3Fmb5xXBye5r+bBcwfCuPTU1fZtcs4fG4Ap5nbz05f2yJgZrsLX57tx8cnruDzM33czdFLQ1sEbEZtwIkro/z6Rycu49ilYfbsqU1uiOffPYy7f/lnnO0bw7ufHsE9Dz/HeB4/+O0LuPuhZ3Av456Hn8V3f/Ec/vU3LwoB2weEgO0jJGCkPUgA5mNxmGyubQWMBIHa9Aus+Xh1TLGtgH3GBKvI+sDUHyKB3E7Azg5MIMnO6Vmnro1tK2Dfe+JtHD49gEf//D7ufuAQfnToLRx69zN8eq4PH10cxFvvfIF7hYDtG0LA9hESsA+YgF0amUHfuBIzWtMNNdgnjKNM29xIwL4814+vLwzi/ODUDTXY+YFJru2+YJBG3E7A7vrdX3D24gVcm9bi2z9/Et//7Su4+0GmtZjmuuOBp5lgvSQ02D4iBGwfIQF7jwnYB8cu4UMGHd/9+twWAaM+GHfDNBIJILml8y19MJtz3c11SOCaBWxqTseuSf7V/Tw7sLUP9uTfPsU//ewJ/OOP/4h/YND5dtz94FNCwPYBIWD7yCKDCmUzW9wxAdmJu7SMu2xGxh1ram51t1lYCRpdpJHEnVBkNN8v2D2bBIxGwN788qxAINgnfs36uuvy9Q2+SbdAcNCQBjZY7DCxJvJeMFgcXFsbrA7Z6zvByO7NUjhuwQ+T3clbHOvy9Q1ZFScQtJtyqYh//MmfcO/Dz26BXiPI2TfyP3/6J/4t2f/67ye2XGu8/0Z+ffu+J1kzOYdv3XdoyzW5++Ts/vkXz3JBX5cvIWCCzoAE7Js/fZyPZjZyx8PP4d3PTuPbD7IC/cDTuOeXz29xQ/yv/36cC9i3fvbkJvv/eOJN/P6Vd3DHA0/h7gefweNvf4HvMj/pd6M74o77D3EB+879m6/d9eBTeOPweT4Cexfz4477n8YdTAj/+NbnXKga3X7vl88JARN0HtsJ2Hcefh6PvfQOnnr9U3z6xVkcu3aJF/Bmd9sJ2IMvf4xH//Ienn7nBE5dmcAnF67ija9O4syoAt9lgtPodjsB+859T+PQ6x/gysQcXn33axzrH8TpCQU+PXWRa7FGt0LABB3JdgImcc9Dz3LtcZeM5iG2E7B7aLYKEwI6focJ0F1MC36HNQVJAzW6I7YTMOLbzD1Bs1/uZNcJ8qvZnRAwQUdCAvZPTEiogO6Fb/2sLmDfYc04ues74W4mvCRgd7Kj3PWd8L9//bwQMEFnkpf52mDn0BcMt+pHfXKAnP1uID/W5UsYYYRptdEzSOIEAoFAIOh0SGdtmC0DIQKBQCAQdCKks+qqq25kHQkEAoFA0GmQzqqrrrrZ6ohmLP7qRdz/1Jv47gOH+Jd49Hr83/74Gv7z0T/z19z0WvzOB57Gnfcfwrd+/iQ7f2bD7t5fPI9fvvwRnnnnS/yI3N9HfjzJX4HTq3I6v+uhZ3H3g0/Xv/Jj9vSGj/y540HmB7O/9+GmMAkEAoHgtod0Vl111c0WB7TK0Pce/Ss+PXoRfz8zhM9OX8AHJ6/h9c9O461jV/HWB0fwq5c+wMfHruCroSn89aPj+PTEBbz08Rm8+f6n+F8PPo9TV8fw0dFLeO3Tk/jo3BBO9I3g2MlhnL40gVc/PoEvLwzg81N9eOXDk/j78fP4aGAc73x4GJ9eGMJzb3+yrgg3h0sgEAgEtzeks+qqq262OODfjP3mZTz1t8/xh799hp8fegX3v/gBXj58EX996zCe+vAEPj55FU+ya4/99VN896eP4Rd/O43L1/rxrZ/+Cd995M949o3P8P1fv4Ln3vsav//Lp3jnqzN4+IXPcG5YxRTXZfzmhTfx8Cuf47MzV/Hbl97FI3/9DP/1y2dx/8uf4o3PjuJ///Jp0PJ9zWETCAQCwe0L6ay66qobWUfN/POvXuAr5jV/WvbdXzyL7/3qRX7trge3fhkjEAgEAsF+QTqrrrrqhi9S8E3WcxIIBAKB4OB5nC9P0AjZka4inVVXXXWDFz88zne4FEYYYYQRRphOMMvVCmelVuVHMs+++/VWBfbce0f5RTLSJunSLpgCgUAgELSSTCbDd2GWDOkh2pk5FovhwoULsNvtwNqqtCvz9gqM9v6gm2grZ9pmWiAQCASCVlKr1RAIBLjiIiN1pAqFAsrlMlduq8vVnSmw+fn5uqdLlfqNlRUs5BdhT3pRXiqza1XUqlWmIUv8+hKzqzL3dL4dRUaNKUUKKN1bYtpVzt1mlpj7KpZkrwkEAoGgK1haYrqjBJPRgOHJGYzOzMHtC/DtixbzRVTKS/D7/RsKjIzH48HQ0BDGxsYwPDwMp92KZ/9+5OYKLB1PwpH24/95+T/wlfsq7hx+BP+PC9+HNeXF2hpgVk/g3JU+KMb7cal/CFaLGcMjw7CZ7fB5XFBMz2J4fBxjo2PwsECqlUoUSgWcOvwVLl3tw7X+MagVE7g6OArdnBKXzp7FyJQaAY8DF8+fgcZkg2ZqGtMTY3jztTdhCy4wpXdjBSkQCASCzqRcKSM6n4LCHGJapoZrF87ivqfegTW8yHtWS0zBNSswr9eLkZERTExMYHR0FG6nfWcKjHpgy9Ua1qqr+NhxDvaUj57JelFF1otahcuiQd9AH7R6IxxWIy5ePIP+oWFMjw7j5MnjuHLpKmZUVubbGr786O/QeeJYWylhuH8EvoAPVy9dRt/Va9CZHZjuu4CvvzyOgZFxzM1M4fzZkxgcG8ck+53K5DF06Txs/vhNe3gCgUAg6ExIQS0VC5hT6TAwNcdQYUZjQTpX5D2zfVdgNIQoFxAOBWaDEnK5PNOwFf6bxiv5kZHLZpnbMg8g3Uf20pGGHStMK9Nvuofc83PuT6Pbun90LhAIBILuhV4hOc16vPzhSbijadSqdR1AdXz7FJhAIBAIBLuEzLzLiIefew8LxTLWlqvcXigwgUAgEHQk5fISSvk83vzoGP7w2qd4/r2v8cqHR/DFlSkUy1U+Atc2BUbvo1ZXlrG6XBMIBAKBYCtMRyzXaht6g3RKPpOCRmfA2MwcJlUGBGJJVKstmMSxnQIj8/Gpq/gf//UYXxdRIBAIBIJm/unnT+Kh597hyqnClFQ6kcDwmAomhwNao5VPoR8bn4LdFcTKcrV9CuyT09fwP370B3z/Ny/h3NAMrk2qu5Kzg9P4v3/zEt/HTG7RSIFAIBDsjW/fdwgPP/8uV2A0hEiLY9iMOhy5OAKbNwR/JIZypcqvtbUHRgrs//zPR/HD37+CXOH68h/dZrL5In7w+5fFKvoCgUCwzzQrMDl9ItERCow+Nl5bPyezVK4vwNipplmB0T5o1CP7/iPP419+/QJ+8OgreOD5v+Onf3gF//a7V/DLF9/Dv//uJXzv1y/hF+z8R3/4M77980P4FsuoO++v7yhd36X6KZ55d7DjP/3sEP73r9g9zO/mDBYIBIJepesU2LzPjv7JSSiNZsxOjWHKZmRHHXyhIAauDcBo9iDod2F4eBShhez6XQdnmhXYt5kC+t3fPsXhc+fx/tEz+PDyJXxw+DLe+OIcvjh1Fu989TX++aGn8fvXP8bZiXG8/v4ZHL84huPnr+CzKyN4+u9f4fO+KRw+eRbPvn8EV6dn8fQHh/HGmX488tjLuOMhocQEAsHtQdcpsEaTXZjHrMnFz1dWr/fLbFYzHKHE+q+DNXJDiNILSOqN0d4z//LrF/HPv3iW9ayeYXbPsfO6G7p290PP4C56f8Z+3/+3L1hv7S18+2dPMrtn8b1fPsd7YuTPPew3bQjamLkCgUDQy3SsAvvo5FX8f3/4W3z/N39GoVTmdt1o8sUlPmRICX0XU0i3xtMydgKBQHB78s3/fgL3P/N2ZykwelCKuQmHI4jMRxGPx5FIJLoSCjvFIcLiKxAIBIL9IxyZR4zVsXJ6pJm2KTCCHiYQCAQCwc2Q0yHNkLsDU2BkV6nW+P3Van1R3xvBF++lTcrYeW15pX4fe17j9Ub3vQyl88YCyOxICxw3u5GgbybIrK2tsvS6fdJIIBB0L836Qw5yd2AKbGVlBW79HM5fOA+l2gTN7DRm1XpYdToMj03B6/NhfGwUTocfFpMeg9cuYWBCgeXaCixqJWx2M4wmM/xeOyYnpzHY1wez3Ymx0UForR6uHJuf2QvQysxhlxtWsw59/YOwWt1wOl1ILKSxmIrDqNFglKXHQpLyJMLSvgDF9DQMRjs8Pj+Mc0oM9F3DwPAovAE/Jkb7oLG4WXotyz7vdqBcZuW2kOOb39ldXiyxchwJ+pBIZVh6VxBkQrKYySEc8MDmcCFXYI2IUpELS67EGlbFHDv3obhU4eWaNl8lP2k785DXg3A0hmwuX79Wq19bZufLtSWWd05kC6xhtvF8D/LMT3JLDbsqy2/6mJOWziH5otUJCrkMUosZ0DynXCYOly+MFSbE0o7odKTPU+TiKhB0A3I6pBlyd2AKjNwmYwkUClnMh3zQKVUw2O1QjI1jeHwakeg8q1xHmKLyYWExhUwqhrk5NcpMoO16Ba6xyjsUjsGgUmBOZYTVZGJunVDMTsLhi2ysldVrULqlYjEW9yAy2Ty8TJFbLQ4Y1DOYUsyxdIujWMpDMTWDhXSJVZIV/t5ukVV4kUgY0WgSqfgCUkzZkYJTTo/D7g3tqBfczVBPlb+/jER4WSXoPJvNobqUhUKhwlINWClnoFaroNNpMDmjhdfjxBBrSAUiC3BaDdCbbEzBsHKez2BmbBgGE1M6VhOmZrV8xYCZ2RnGLPfP4/VDq1JCqzfBoFVBozUhkysgm07BoFGwhpsOBr0R6XwF6XgYkxOTMJmtTJGZMTE1y8IYwJzGiIDPgznmr9FiYwrPhmnmt1GrhdZggcdlwaxCDaViFjMKBVRzCkxOTSOVLfCysrCwsCnOAkGnEA6HkU6nuWw2y6ucDmmG3B3oO7CtAS/3fEXaDKXBTmi+Rzqvsp4mteobr1cqVdYK780eqERz+myH5J7KIFXmVEabr9N+coXsIswmA0wWO1NQRabo57GQiCMQDCOZTLDyHYXNYuQ9tCLrIVGPaX4+hth8mDcaYux6LpuBy2FjPVumGDMpWMxGOFjvmF5Mp1KL8LvtcLi9CAZ8sFhtCITC/Fq+WEaOKbUI86/Gek/5TBLBSJTna9jvZkrSggzrpaViIe53ZjGJeCKFkI9dMxoRiacQnw/Byhpw8XgMYRYWGjreTToJBO2E5LBYLDLZSvJzSU4lmvWHHOTuwBQYBZ7uW1tbu22h4UBKh8Y0ajwSlNmUydlslp+LdNuabnI0pxvZkQKj88ZyKBAI2g/JYaFQ6G4FRt3H29nQuwpKGxrujAacuNp/DWaLDWPD/dDb3LwVTWlK6duowES61dONyhH1NANuG0ZHhqHUGJBfqrA0q7fwGtON3AsFJhB0Bj2nwEr5BVitdvh8PsxMjODC5QGkMgX4XXZWqdtZQAMwzM1hfHwKOVZJhfxeZGjIxumA0WyFx+2GyxtAyOOB2xdBpVyC3WJAILq4/oTOM1QR07DpUj4D7ZwSZrMFLpcTZpsFihklwokslmtVocCajKTAVldXMDM6AKs3DLNBhzhTUIN9V5HIlfhEipspMDrP5/M8PTOZjEAgaBEkY1R3SfJHx97qga2twmvVwuoOoJhNQaXSIxZP0QVEgy6o6OV5Ng2dVoNAcB4ra2uw6ZQYm1KxSigHo3oWkYUs3xCtUGAt80qJKbhC3e8ONZICqxSzUE6OYWp6GnMqJaYVMxgeGcd8Mi8UmIzZ6IGVK6ixfNbMTODqtWt8Yk9kIYPl9Rl7N1NgZHe7p6UwwrTDkMySPPaUAqP7bmezURGz9KBhRHq3c536ltmUpqlUapMCE+l2Pd0kGhUT0Zxu5F5OgTWn5er6GpzS8UYmk1pAKpNf/yWMMMJsZ6h+6ykFJiHn9nZCLk12gpxftxNyaXIj6J6bKbCV6hJ83hA/59PTldMwWx3ov3wGfUPjmFOrEV2sK6ylXBap9BI7W4ZicgjnTp/B2OQ0LGYrNKwXrbOaoVJo4PN7YTWaUFrmtwkjzG1pelaBCQTtgMrgTnpgays1LGbq2/bkWe9tmcnG6nIVhWJ9Ueol1gMulep71tEHxTQFngx92Fxaur6X3dp6B66Qy6G2cvPenDDC9LIRCkwguAWoDDYrMILsaFi2ubwKBIL9g4byaUi/ZxQYRSDD7iuyc5oxtrRURCaTQ6VKH5pW+HsgaTo0fZhbWSrBalRjTmvgS+3U7SvIsxYuLa9TXZ9y3vycXqNSWYLLYuTLZzm8QSyxeNP7MmrhUPzrx/rvQi4NvV6PcCzJ8qA+A4jcUNrS+7XcetpJdrXyEsvHMPIFyosMMukkX7Iom85gaf3e5eUV/hFvJBLjyxzJhbEToTIop8Dot0AgaD3NctfVCowqTFrTT61WwBeIwKJRQ6PTweX0wWHVYkqhxvzCIkzM3h2cR4lVqE6HC+mFeajm5jB29RpOn7kAuyuAuckhfPn1UVjcYVbB9voKFBUUihmWURHE4xFMT2vhsbjgsprg8Zhx9vRpHGfpEopnmNLPw6Caxcj4FJwsbRw6NU4cOY7RKRWikQjcdg9UU4P46uQZjA5Pwutj+aGcRXF5DQGnEbMqHQxali8aA6w2F5w2A0bHp5kiSGDg/DlorN6uSW8qg3IKTCAQtJ+uV2AELeFDPQWaVRby2uHyRbC6tsZ/02Km8bAXequDuaFKssyVHl2jHgfvMbDKs977qM/cow3Q5J7Te9R7Q1QIpJ6XBKUD2ZE7fp3SiSOlWT39pGvklnrA9XuX6wqJ5Rd9RE3XOOwaX1R23b303MbdADodKoNCgQkEnQHJYdcrMBoTvZ2hzKNK9WbQRpqU2VLlK+fX7cRe0o3KINkJBSYQHDytUmAejweDg4NceQ0NDfEdHlqiwMQHuVu/AysVS3U7ljb0Hot6lJSmlL7iQ+brpjHdCNofjgrxKuu1V9YVVHO6kXuhwASCzqAVCoyOtLIO1ZHkNx2xuoyn3j4sFFgrDFXENBy4XCmi79wJfHHkK3zy8cc4evwIDh89hejiElZqYiWOZiMpMBoOnfdZceVaP8wWC4b7r2J0WoMqsxcKTCDoXFqlwGhiWiP0CYxQYC0ykgKT1kK0WK18LUSLwwrlrFgLcTsjKTB6T2rXKdA/MomF1CKfeHL52hAKFdoAUigwgaBTEQqsB4xUEdNQ4UI8ilAoxDd5oyPtDVUsiSFEOSOlG5Ujvrvxcg2FfI5PPKEJKmTfnG7kXigwgaAz6HoFRlCFQvfertCEBEqDmxGLxXhmS5Uv2cn5d7uwl3SjMkh2VEbpt0AgODhIDqkx3tUKTCBoJ9RzJeXXrBAFAkH7IVkkJUMKrVlW5XRIM+ROKDCBQCAQdBRyOqQZcicUmEAgEAg6Cjkd0gy5a5sCEwgEAoFgv2ibAqMxzng8jmAwyGfZCQQCgUCwHTTBQ06XNNI2BUYPohlgFCg6FwgEAoGgGers0MxEWlFDTpc0Qu4PXIHREkq0bUqzvUDQeurlTpoF1bwYNH1jJi1NVf9dnwLc6EYgEOwfXaPAaHXzZDSAwb5h2B0OTE/PIpFcgNPl5vt+qUx2xEIBOFx+UWkI9p1KlZW/eATBYAAGnQah8Dz8Pi+0Wi1iiTTCAQ+0ai38kQjmgz6YzFZE5kNQKiZhtHsR8bvh9oX4jgpy/gsEgt3TNQqMBD+fSUE5OYqpmWlWWeihmJ7E6bNnoGGViNGox/hAP/rHZlEs1xe2le4VCPaDlVoFBq0GwXAYep0JwYAfoyMj0GkMCMXiXMFpDXrYLEZcu3IVOrMFJosBWr0BI1cvYXRaizJtLyPjt0Ag2D1do8DqgaVlgOoLr/L9pRi0Z1Xzb4qUQHCrULmi40YZXLeToEaVVP4aaSyX0m7Xdbv63mgCgWD3kDw16gOC7LujB7YeUGmpH4Gg1VD5o3Io/aaVAKS1EgUCQfsgHUAr42QymY3fjXqhKxQYVSDUAxNGmHYYKuBU5iQhonJLZVYYYYRpvyHd0FMKzDI3jUiuiITHBbvLh3DAjXAsiZDPBYc3iLW1NYTcdmYXhcPmQJb13kwaJfzRJBLRIEaHRhBOZtd9E+Z2NYXFKC6cOYGvj56AzTe/bnszBbaGsM8Jo9mJpWoZAa8XqYUkovEY4tEwYgtp/s7W43ZAZ9Ajt7SMpXwKVqsNNrsdsVgcfq8TIVZei7kMfP4QllfqgiWMMLezsesVOPLVYZy/OoR8+Xp9T7qhpxRYJhHnFUTQH0U06MbwlWuYmtUgkcqzqyvQaY3IpBfZcQbnLw/A4vChXGH+JJIws0plbHwSiUyx7pkwwjSZGyswIJuKw2wywe31QKNSIxxNIJWMw6TXws4aUAGvG/5gCG63E4u5EiqlLKxmEwwmK2LRGApLZZSyadjtRqh1JpSX19Z9FkYYYZoN6YauV2DSw29m1tZEa1aYWzfNCowmZwgjjDDtNySDXavACPpNL9EFgnbRWAapbMq5EQgE7aFRHxBdpcAEAoFAIJAQCkwgEAgEXUnXKTB6SON2+QS5I+hjUTqSH+Q3Qe7IvtG9QLAXqFxR+WsuX41HCbn7BQLB/kJy1zWTOOgBdF80Gt24Tkd60S4daRsWihAdyS6RSPDl9ukjOKHEBHuFyiqVoUAgwMsUlTWCyiKVZypvZB+Lxfg5jdeL8iYQtJauUWAS9BDqgUnnknuCItGs9MgfqnTomaJCEewXVAalkQAqh3JuBAJBa+kqBUbXyG637PU+gWA/yp9AILh1JN3QSFcpMGrxSgulCgSthD6YJ+FoLINU/uTcCgSC1kL1vjTy1kjXKTC6hyJD0Dm5oXNplXqKEJ1LEZfOJcUnafLGa9K55K/g9kLK/8YyQHZyCqzxPum6dD/9pjLYWK4kpHskIZTukXMjEAg2Q3LVUwqMBJ6u08tyigC9TKeX7IQ0yYO+2ib/yI4qCzrS/QTdQ9fJTnrxTs8QFcntBeU3CQG9J6UyI+W/ZH8jBUZCQ2VImrxBZVGa2EF+kUDQPeSG/KOytrKywssklb9m941+CwSC6/ScAiMo8IRU2dA1OqejhGQvXWu8pzGByK7xt+D2RiorN1JgZNdYrhrvo3Op3BHStcZ7JDv6LcqfQLA9JCM9ocCk6wJBq6Hy11gGJSFpdCMQCFoPyV3XKzCBQCAQCCSEAhMIBAJBV9JVCowCS/fQUSAQHCySLAr5FLSD5vImlbmuUGDkluykmYV0TSAQHBw0i5JkUqpcqCIR8iloBaQDqHzRTN5GJdZVCkwKaLMWFggE7YdeqpNMSgqMPgkQ8iloBVS+SHlRA6mnFBjZF/I5ZHN51Gr1j1H5dUalWsPKCvvN3Ej2KyurqFVptfB6t1TyR9B+CiwvM6xQZlnBobwol1k+raxguVbleUbfTJVl7hN0BjdTYJSfS4UMdBollHMqqNVqzMzMwhuKMlmtf7pSqZSRZvVBqbSEKpPL6/ey8tDwrF6D0qaUT0OrUmKuIW384Tirn+ppk89lUWDpUl6qf8taYvdlM2nkC6yOLBVZWtfX4uRpxupNkqUic99oT88hOaqsnxcLeS5vlE9Fdk+V1ZlURy7Rc8ifpnB2Cj2pwChD8pkkdCzzXU4nBq9cwPnzF2GyuxH0eTHcdxnHz57D1OQ0tDod7GYdhsYmYHV64XY56oWFCZL0DEF7WVmpwOMJIMYqNJ/HA6NRh7lZDfQ6Pcu7K/jqxGm4QgnW+BB51IncTIFVqstIhbzQW2yoscqCGpTZhSiTRQOqrA5JxoLQmVy8TkjHAjhz8hQsTHa9Ph8WF2Iw263ILdV6UpFVmOJYCLhhsDmwvLrCFUk6FoZWb0KVGtsVVubziwj6vTCZtJhRGOBzuTA5No5gOAjN9DSGhieZMirC7XbA5rBieHAIk8ppmE1WWBwBVjcuYGpqHMeOHsaswYVaOQ+DRgWb0wOH1Q6r2QSVQg2VSsPuscDlC7JGRP1bxU6jRxVYGaVCDi6HHQsZ1qrIpBAMznM/cqwVslTKIxDwI5Otr1pfYq2W5EIcBtUcExwnb+1L/gsOhmKRtRxZpTY7PYfE4gLUTKAiCylWaRXgDzAhZNfLZfl7BQfLTnpg1MvQa9Uwmi2wWCzQqFVw+SO84VhhPY3sYgJ2VoknF7O8biA/SdFVWJ7zSqnpmb0CjTAUsynWO1XDJKWNSgUPq79qyzWWblm4nayRHYpgIR6F2xvgI01kl8mzeiwahp+7XUY8EkbAF4LH7UI8WX9HRA0Al8fHnxUJ+ZFM55hMMWXnciKaSKHE5CpfSEM3p+HPCPr8iMYXeS+4OaydQE8qMILc08vk3ZBnQpJngZW7JmgtjXlK51Qgc7k8q7jy/DoVouZ7BJ2BJJsSu3kHRnYSzddudw4ybbolP3pSgdGR/KL3W8J0vqECQ/lF+SblnVSYhOlsQ+9RpLyTZHI3CkwguBV6WoHRWlmSWWN/klldvX4uGRrjFeZgDDU0mhXYto2Pta15J2eqNZGf7TC0ZuNeFRjZ04LHJNNEsww3nkv30Dn5Kf3uPVi8lwqwW4zQaLTQ6XTQaHWIJzOoVigdynx4UBpqXV6ur7FJ8kLpcn3CmpzfvQfF+bZQYPN2C0w2OwIuD0ysUNicTrjsZsypdXA47JidmcalC6cxOquCTmtAOBrH1Gg/ro5MwmJ2QaecwvFjJ+GPLa77KMxuDb0svnLqK3x1+jLy5esK5mYKbD7ggcFghs1qZXlGL6YdcLJzo96OcrUEj8XC8kwFo8UGg94Cq0kPm8u3frcw+2HKxQzOHPkUJy4NYYlVkpLZiwKjI1UK5IauE3QPyTadk1vpfrIPh8O8gpIqI3oe3d/4zF6BT+Lwu2CwObGCVaasVpCJR6DVG/kkDlJgmWQcFpMFC4kojAY74mE/Bq8NwB/0w6jTYGpiAv5IkuVNLyv6OlRebo8eGAsUBUwKZKmQQTpXYmerrCAs8P7ZUiGHbKFYb+SvrfLpp8sraygye3q5mlms/xZmf83NFBhlCOUa5SGZYi6DTG6Jna2yFvwCE+wV5qTex15hQruwkITIpvaYvSowckNbFdG9VAGRXDeWAXq3Rtep8iA5JveSX7RFDf2W/OslaJZhLhmFUqmE0+WGy+2GXqOCxeHlk8uK2SRmpyegtzj51Ph0min2TBJatYpPwgh4XfAGorx3Jud/r9GzCowKOj2YzgWdTWOFR1DeSRWUoLMhuaP8onNJJhvzU06BNSL5I3ftdoYazKS4OexcfPcoT08qMILO6RodBZ2NlE8i77qP5rwjdqPABIJbgcpXTyowgUBwMOxEgdFKG/MhP2w2O38HbXe6kMkV+coQdJ0mKtCkBfr2i4aHyZ9VdqTVcui90GoPf6tZqSwhEvRtpI3D6UY2X08b+v6NPm6mNKH0pB6a1DurVOqTOuh8eWWVr1zT6G8vctsqMHK7G/eCzmanebmtO1Ee9o2bKTBaiSMZ9EBvtdffW66uobiYgFarR4UpJ6qUrbpZOMMx2PRKDI+rEfA6oNXooFWpoKajVodwdIG57a2JCjSJI0GTOOz1lUhownR+IQqNzoga+5FNxaBSsvQIzyOzuIDpiQlEkxmezomgEwq9CYn5AI4f/Qp6i4/PxpV7Tq/QkwqMXoTmU3GoVHOospaaUalBLJVEKBjkLZgQC6zDasTMnIZ/6U9f/Yfn48imF1iLx4nEYgqxaBxBnw8LyUV29MDlcsIbCPPnSc8W7D+Uvpl4AolkCkvZLKLRecxHwkilM/C57PCHoyxvwkik0khEI4gytyG/G2qWx8VyCZGwH5FojOfjYibH/SzmM3ylgflEAlazi5Uf+tC9iHgkgthCGvl0ChqVAi5/7LZotbaamymwcqWGbDyEGYWSyV0UESbzDosBGoOV97xIfrOLcSTSWcSYopucVGA+FoNyfAxubwQehxGjMyoUStTokA9Dt0I9znQ0gBnlHCvHlDZR2E166Ex21FaWUWO9UrtBi5GRCTjdAaagqgiFQigsVVEp5RCJxVl5z2FmchI2d6jnJ3NQ+epBBVZBbiEJFxMKlVoLr8sH9ewoTp05C5VGDzVr6Xk9DqbUMoj47Ri81o/TJ89Ca3Qhm0vDoDfDZXNibLAPo7NqxMIpJCIhhCIehBayvBBJzxfsLyRwaVYG7A4HIoEg9Golzh89gdHxaUzNzMBsseHqqdO4eKkP3lACmWSUtUhnMTWhZApsCQG3CXqnBymmAD2s1U6fRNjtDmjmlJidm4XVGYTNUP904tqFcxiemILRYML09CQsTOBX1odgBHtnp+/AqHdAs00lpOFDgUibndKTCoyQhOc6VR4wGnKg6ag0/ZfckLJbXl5hFVf9Q0Bap42ONIxB7mkF6E3+0D2CfUfKt8a840eW/iurLL/W84PG+Gn1h2WWf5Ib2kmAfkv30awtKb+klczruw1QXpIbdmR21NqnfKeP2OmdCl0jt4Ld0Zh3hJjEIWgXVL56rwfGjuQXRYyESdDZUOGjSo7yjaBzspNzK+gsSMZI1iTZI8j+ZgqM7LPpFCKRCJf5aCyOEl+Fgq7X7+OyzI50To0WaozQBA5pokKvQvHNLCYb0iaBEskGv349begopQ01ziQ7cifZ93rPjeLZswqMelHCdL6hIRKpEpTyjuyE6Xyzlw+Z+SSOgBs6i537UZ/EEeeTMyqsp1zOLGJsaABZ1lPWTyug0ytxpX8YLo8TM9MzmJ6agcM335PvK/kkDp8TepuTpw1N4sgtzEOtpa1m1lBiim1seBB5VrdpJ2d52lwdHIXJbEU44IdapUGY1aGzk2MYGp5CMkcfgPeuErttFNi824rh4SG43UHEaC8ikw3FUhHB8DxW1t0I01qTjocwwoRvcHgEoXh63fbmCmwhUs+jVDiCArtOQ8C0rQZN3nC5XQiEafIF+83cUUvU5bAhmS4Aa1WY9CpYnD6sra3C67YjU6rvPTWnnEUglsUaDU8y/3xGFc5fvszCleXPriwVkWZCsZiMQDUzh4VsjoVgBW6nE5k8CyPzI5kpIL8Ygc5oQXIxh8R8CNF4EnE6JigOqyysy6xFzMpZKIzlLl4dZCHswfDQIIZGxhBbzK/b7l2BLUZ8mGWVbYbZ07ZGYa8TcxoDy4tVFFm6R/weWCxWBAPz8DqN6B+mCRweTI4Oo39oHGGWvvUNaK9XZr0AKbBkyAOFWossS5ssS5sgK7cqnYnvnVZglXWYlXtKm3BwHm6HHn2DTJ5YD9ZhtiAWi8LMrtFEp9HBPljdfpZHtASV/PO6ndtGgYVsBoyMDECn1cPndcNqZq0czSzOXelHqlBZdyVM603jssp1czMFNu/zIcfyP84KmcthwOjEFAwmOxPmLCu4KaRzi1BMTOL8+bMw2uwolqtIRENMaa3AYtZDpdXxFqpBq4XBqGd5b4VCpUIoGIZRb+HhKReKrGyF4fXQhJ8pKBVz8AWCsNrMmJlUsJZsCblkDKo5JZ/uHYokedjK2QQ0RgMCwSiMqllMzqqgnZthlbMONoMBs0ol1EoFU45XEc/Q0mVdbFgjoNnsRYHVkRalrXEov280JZ6XDem4yZ8ehMVvS9qwdJR1y5DSZrP9bZBOjJ5WYJT5wnS+oQLTrMCkwtRKQ1Ppu7hT1BFGbKciOEh6VoGREJF/FDlBZ0P5JOWfyLvugvKJ8kuSPUIoMEG76EkFJhAIDg6hwATtQigwgUCwrwgFJmgXPaPAaO8gEhSBQHCw0C7LzQpMyKegVdD+cLR/XFcqMAkKsEAg6AyEfAraiVx56yoFJhAIBAIB0VUKTE4DCwSCg6NRJoV8ClqFpBea6RoFRm7JjgIqBEUgOHhoEgfJJMkjyadUkQj5FOw3VL5Ib9BEjsby1VUKTAiIQNA57G4WYtP7jC3Xb1dEuuwEKl89OY2e7BeTCb7xIa2d17hdBl2jLVRopQ6+zQY7UqBpC3O6l7bjpt/F3CJ8Pj/K1RryGRa2aIyv47a6Sn5V2b20V09vb29+EJTLJcSjESws0k6zZZb3S3w7eVpOhxZ+pfULr+dpha9zSNdW2TXKwyJzT1uuS/kpaC87U2Bl1KpLsBo1mFXOQaPRYE6hgNZoxRKTLaqwJZmnI22jT3JH2x2RbJK/dCzksihu+NkLsHSpbE0X2uyT0uW6uxJPC7610DJLG1beqczXV6Wvp9vtAJWDnlNglLGFXAYWgwFGvQ4avREWkxFTsyqkF9Owm9WYUmqYnRl2bwAW9Qy+/OowVCYvU1Rx6HTsPlrHblKJOFOAAY8DnlCKh9HnMODY6QtQKNQwm43ou3QOp89eRCxdYIVHVJi3Cu3/lQpFkFjMopKLY2Z6Gk63A5cunMfo5BymRkYwwuxUM2roDDpMT8/BZjNDrZjF8OAI7A4nzAY1Bq4NIJSg9TB7b8HXTmdHCoz23WMNRK1GjVylvpdbrVyEXqXCYr6EFdao1E4M4uKlSxgfnsDo4GUcO3uJb3R6+dwJDI3PwG41cxnNrSu8xjB0LevpotGotqRLiqXLKms02/RKnDp9ESazmW/YatAbMDM8jsnxEegsVpSqt0+DuicVGC2GWSrmEQoEkC2UUGC9p2h8ga9eTdvTZ7KF9XvLiEYiyOQKWEjEkM7m6wLHzqnnVm/9l3ilmk4lEI7EkEkvYiG1yO5n4VlXlLFogu9lJIVJcCvQcEkJ8+Eg4sk03zK9mM8iyXpjsZALF86cwPCUArnSemu0VGB5GuX5T2UnR/mdS/Ot6gusJ9ZrW853AzsdQqQestdlg45VwGaLmVXEWlidXpR5L6LxBT2Tw0IOsVicVybxxAL3N8Z66YtMZpv97XZ4ujitm9PF4eH1UInVfTQiQaM/+YJ85SznZ69C5aAHe2Bl7oYiJugOqNKjfCPoXM4NbW+Sy9EWExn564IDgWRNkj1ipwpMILhVelaBkV+NW3II07mGCgzlF+WblHdSYRKms41YjV5wkPS0AmvcD2xtdZlFNIMVaf+MtRW+TfeNzFIhx4cVhWmtoYZGswITjY/uMDQBaq8KjIb0fS4rFEolNGoNlAoFbC4/Hyqj6+VKfSSFXgnQOy56t03PI3+ofPTqdvly6WJ1+TbShdK0wtzQkdKC6jk+QY39pvThe4mtu+11KA1uCwVWyKQQDPhhsxoxNjIGm8ONgM+N6ckJKDU6OJngFAsZ2JwOruTiIR/SSxShZVhNRrh8foSZ+1nFFMYnZ5HKL9U9FmbHZnW5gvG+czjXN4Zy7XoPSyiw7jV7VmBNkzjIXeMkjuVaFfrpUcyqtXB7vAiHQpidGMaJ06cwPatAX38f5pPZ3puk0zSJozFdaBLHcnUJLpsFapUaOj2rl2wmTE7NMAXnxdz4BEZnFJiZmoLBQjsx974So/S5LRQYzRAsLtV7XPSStLZMm9RTpcoKSXWZT82mwrNCrZf1a8s0q7B83Y+6WWPPKIuNEPfRCAXWvWbvPTCaXVeCxaiF3mSB3W5n53poDWaUKtSjqCAe9sFktcFh1kNjcjB5XoLb5UCU1RE2qx2LGZp01ehnL7CeLgbNpnTR6OvpQr0s+nQgw9Izm84gm2UVLDsvlooI+71wur1ILcTh9Qe5W/ln9A49rcAoUuRW0NnQStJUyVG+EXROdnJuBZ0FyZiUd5JM7u4dWD3PN9hyfQlVpiR7T1HdjJuni6BHFZjERuYLugKRb91Jo8wRYhKHoF30tAITCATtZ6cKjN5fxeeDMOj1MJlM/IPc4Hx8Y7JCrVafqEFDYfVJHPX76SjR6F+vcLN0aTyW13tq9HsjPdiR0p2f9zg9q8D4+G+pPsRB3w3l8oXrmcrc1Wfu7C6TJUGi7n3zNfJrt/7dnHo4G+N1O0DpWCoW6nnHyBeKG2lLaXFreVf3o/n6ThAfRe+MHU/iyKag1WhQXF5fzq1Wrk9WyNFKHMswzk7AZHNjITIPvV6B81cGYLPbMatUwmi2YFahw3wqi9ouy0JHs54uGo16S7ok+eSWGoyKSSiUc1ApNPB7LRgYGIPDasLlq/1wOFwwqKZxoW8QiVSh55dTo/LVcwqswgp/3GeH1mLHyhorBMsrSM0HoNYZ+Rp62eQ8Lp07i7FpNfw+DwKhCHwuF5LpHKJBP4KhMF+aKBSL85fG6VwBfrcdE+NTSOWLSMYjfFaUVqtl11hi5ZMYHhiAzuLiLSejQce/oqflkMIBN0LRBKIhPzxeP2wmA+zuAELsufOxJOIRPzQGMxd6m0kPl3+eVbQlpnCLSEQ86L96FXPMr3DIByMT5mIuCwN7biqTZWFystaZEUaTBdkCi3cPVLBVlldhpxlGp4cXJFqXMu53QWuyYmWV5WM0gHOnT2NaaYDP60YwHIHH6UI6W+AvsYMsX+ZmZzGfWIDT6UCWNVzcdjOfqZUuscqhkIbF4uDpbbWYEWcVIK1z6WN542LuHL4QMqk4q0B0WMzlEfSz8sH8Vc4p4QlFEY/Ow+H2skKdgVGngz/owyx7XmKRGki9XVnslJ31wMqoLeWhVSlgZXnt9/lYPtqgmNOgQJU4K8vJeIL5lWWyEsJ8pC6/ifg8ZmcUCEaTWGTXY7EF1hPpIQXG06XA0mWWpwutxcrTRalGYameLosLSSwz2cgvLsDC6gyd3oo4qxdpQgetGGTVq6DUmVAsUe9M7hm9Q88qsITfAZXRwirEZVbAa4gHvVBrjajxBXgr8LIKKxqNIxCMYzHiw8kTZ6A1GHD1ynlcG56GmSkGjUqJs2dPs9YeU4YaJVdg6UIJkYAdBtbSWUym4AsGsVRMY7Cvn69D5gnEkAhGsZAIw8EqxMsXzmBiZg5B1opMM8V57OsjUGn1uHb+HGaUOmYfRiaZhkk3i5lZNWLRMG9dLdVYxc0qa6fTC6fNBp1mDtMzs3xxz+npaWjUKoTiMYTmFxDzRRBi/tDLbilduhWuwFxm6GxO/j0LLeIa8bD0N9mYMqO8K8Pt9vFlhYLhBSwEnThx8hz0RgMuXDiLwbFZlncmqOdmcObcOZiZslLPzTIFpkC2mIeZNS7sDjv0rIU70HcFWnsQZVZJmljlGE8kEUtEoRhn7iemmSJU4tKZ4xibnIKe3Wd1+jA1PIAL1/phdflZ/i8i5HeyfFFgfiHHy6JcnG43djqESFDPmH+7tI5oBNQR6bIzelKBEfTRI40lS/dKv69fr7uVjvWZTuSm/lEgnfPfZM/c0Hjzxv3st9z99PEgb/GQ3bp9/b71YcBSgSmoKF+vjwplY3jIPdmlmbAXisxfbn/9GbT6PfnDW2jMXf259RYWnffSLCUSXlpdfiPveL7I5V39d13Ayc16XrFzQkonSjfyb9O9Ddeb/SyxI/nF7yW/2ZHSn7+PYeWo8T7KA8pjulb/LdiNAhMIbgUqX2ISh0Ag2Dd2qsDoWjadgtdDQ2U+eLxepDLUk627o+uNx5tTZpXPGrC2tuFHM7whu2P/DgbZdElf7+FTHGj7FPrYu/le3qBi7hrTWmp8bXbXG1BchQITCAT7xo4UGKuEpckKJVZv0JqKWKlCp5pDKsd6wJUS7BY7l3u/0w6jWY/hsSkEA0FMjQ7C6PTBZ7dgelYDv8cJxZwOReanSTWN8dk5uNi1mRkVEskU30LJbTdhcHgENocVJqsZ4fkIC1sHDrmvp4tao9qULnqWLkk+uaUCq16N2ekZWOxuBLwOjE0r4fO4MDgwCLcnCLdFjSuDowjS+1mlCj6/E3Ps/mmWLtJ7NNlndyGtUmB0v9lsxvPPP4++vj6+56BQYALBbcBOFVitmIVKMYPAfBwLiQSfADU7q0SuRBvOLmM+4Mbla32wu33QKMbQPzoDm9GIa5cvwOjwwmnUscp7DuFwDNlcgQ/3ZhbiiLE6IhGLIl/MQ6cYx9DELALBeWSyGT5Zyx8MwheMYImFreOG3tfTZU4xDT9Ll0RioZ4uMwpkS/U1IOd9Tj5pTKHWw24zY2ScKfZImPXSMogEvAhHAtBq5jA5PoHh0XEEwyE+QayfKbVktoRqD+1buJ8KjDYEJUNH6nXRvdSAIDfb9sAOvfUFKktFrryooAsEgtuHTCbbMFRT3yqn8Xq9XqivqrPIflNlRWy+ft19r5DJ7iRdtp43Q2m2cb64+ZpgM5SOEs3XSEeRriKdVVdddbOhwJpvEAjaARXWBdZSo2nHk3N6TKkM2zKh1CEQCiPTUIE2k04vIhqLMffk143802NabWBu4/weOb+ITCbNegxh/mx5f+pQ2JU6M2913qhCo+/qHKxHM67QyvojQc/Tme2blIUc+VwWV8dm8N6R8/j4xOV946Pjl/D5mauYj9ImsjcOg0DQaoQCE3QkaVbZJxYWcPTiED4+eQUfscrzk5NX8ckpBvv9KTt+fOIKPjt9DR+yStXicCO3vnajHFzhMCVH9xF0H0F+cL+Yn+S/dI2+QaR75PwiSEGY7S58eOwSd0/ha/Rvw3/m79FLQ3yI/UYKrJDPYYYpzvePXqyHZz1u0vGj45e5/YfseHF4iis8OX8kyqUCnn/3MP7Xfz+O7/7iWXz750/gm+z8Wz97Av/080O49+HnmL3Es7jrwadxzyY7ee5+8Bn8629ehC8QZOl94zAIBK1GKDBBRyIpsCNMgVGlTh+PTrIeiNMTwIzGBI3JDhvrsVCFvhcFRgrn0sgMovEEro0rEY5EMTilwgfrCmmnCozC9sXZfoQi8xhX6mFh4TTb3VzRckW0SwX2zlfnmIKa5uG6MjrL/R2eVsPjD+HcwCTrUV3YlQL75o8fw92PvY6h6QDKiymcG5vFpYtjePWDz/Cd+w4xxfYkDv39FD46cgo/+O0L+OEfXsW///bP+GdSZo+8hH9/7C/4t1+/wBTes0KBCToOocAEHUmzAjPaXEw5ePk1E1MQ87H4nhUY9eA+P9PH/aShOJ3ZwRRSDn0Tyj0psM+YX5EobZURgjcQ4kOf5wYmuPLaiwI7PzjJw6M127lfFE9fMIwz/RN7UmD3Pv4mLvXpcOzUOTz9zgkWzxmcunQWd7CeGCmkH/7hb3j5k7P48vIgjl4ewePvfoX3WM/vhfe/wsfnr+HXz7+Fux54WigwQcchFJigI2keQvyS9XJI6XwkDa0xO1JGdL7XIURJmXH/1v2Vru1mCPHzM5JfzG/ya91P7u8uFRgpxM9P9234QeEjf788V4//XoYQqff0r79/Bf996E08+Ozb+OkTr+P7v35xo1dFx3seenb9+Aw71u3oWv13/VwoMEGnIRSYoCOhyp56H/2sV3RhaBKXhqe3hXo7bl/ghpU6TcgIz88z91O4ODS1xQ8J6Vp4PnrDSRw0+8zl9fNnN/vRCIWd4nCzSRykfPUWB872j8v6I0HPm5jT3XQCRbGQY4rwKn7z5/fwp9c/2Tce++tHePqtzxEKR1h63zgMAkGr2VaBPf7GZ1iplXmlIBAIuhSmaPcduecIBAcA6SjSVaSz6qqrbvg0WWlMXyAQCAQhhCJR/okF1Y/thp5LQ9sef5CPEBxMONgz2XPpExJKj8g8szuIcKw/k8JAR9JZddVVN7LdNYFAILhdKZeKeOG9r/AP//UY7n7w6bbzjz9+DP3jCqwtV/C7l9/HN3/yJ1l3rYQm83zrZ49DbbDwYeqfPfk6/ulnT8i6bSV33v8U7n3oab6FEr2PJp1VV111I5uBAoFAcLtCCuyl94/gmz+lb+s2fx+3HXezCv/OB57CXQ89i3+m3w8+g3vXr9HkmM3f490YmpAzMKHkCuzRVz9kiuRJWXcSNAGHFM497Dl3s+c3XyclcBcLT7P9jaDw3nH/oQ0Fdt9Tb+A7zB85txIU77soDXb4rDtZmKU02g6adPS9Xz4nFJhAIBDshF0pMKY0vvOLF/Dcyav4+EgfvjhxBc9/fgovfnwGb355Fq99fBxvnL6Al959jymS+icKN2M3CuxOpmQeePljfH15EM/87SO89sXX+PvRK3jqbx/gT28exnuHz+LDM1fwl0+P4+m3j+DlD0/gza/78Lf3Pse9TNlsp0D2osC+c/9z+ODUBfz3H1/AHQ+/gDePXsIzHx7BX786j1c/PIYn3zuCx9/4CC99eR4fHj6PL05dwr/+5nmueOX8I4QCEwgEgl2w2x7Yvb98Hv/+p9f4x+I/eOw1/PB3L+NHT76JHz/2V/z/fv8SfvL0W3jouTdxL+spyd3fzG4UGPXu/pU9798ffRn/+5EXcd8zr+MHv38V//no3/DLFz/Ew8+/g588+Rp+euht/O6vn+LnT72J+5//O37++F9ZeLZXHHtRYBS/f/n1X/CH1z7Fw8+9jUf+/AF+9vSbLA1e5enws2fewa9fegc/fuYtPPjsW/ivJ17jyulGvTChwAQCgWAX1N+BfY1/+PEfeQXabv7xJ39seAf2AVOkT8i6ayV3P/gsvvXzJ6DaeAf2N740mZzbVnLXA0zpP/yMUGACgUCwE+jjepp9Z3N5eMXZbui5tCA1rR7j9QcPJBx2wuVFPJHg3zXS95f0W85tK6Fw0OLX9QUCUlsUWIYhWQoEAoFA0MmQzhJGGGGEEUaYbjTf+Mb/H96MMPi+oYHxAAAAAElFTkSuQmCC">
            <a:extLst>
              <a:ext uri="{FF2B5EF4-FFF2-40B4-BE49-F238E27FC236}">
                <a16:creationId xmlns:a16="http://schemas.microsoft.com/office/drawing/2014/main" id="{4AA2AFF1-D291-4E4F-877E-C063E96EC7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337177-3900-4E84-9A84-65C91E917A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474407" y="1414338"/>
            <a:ext cx="4079875" cy="26962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User">
            <a:extLst>
              <a:ext uri="{FF2B5EF4-FFF2-40B4-BE49-F238E27FC236}">
                <a16:creationId xmlns:a16="http://schemas.microsoft.com/office/drawing/2014/main" id="{24EE459F-8F92-48F8-96B2-596A39472CB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3294" y="5372035"/>
            <a:ext cx="2933065" cy="1375410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13151459-7D4C-47E1-8856-DAA9C7592AC4}"/>
              </a:ext>
            </a:extLst>
          </p:cNvPr>
          <p:cNvSpPr/>
          <p:nvPr/>
        </p:nvSpPr>
        <p:spPr>
          <a:xfrm rot="5400000">
            <a:off x="8861850" y="4323286"/>
            <a:ext cx="1178145" cy="83601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Bent 9">
            <a:extLst>
              <a:ext uri="{FF2B5EF4-FFF2-40B4-BE49-F238E27FC236}">
                <a16:creationId xmlns:a16="http://schemas.microsoft.com/office/drawing/2014/main" id="{A1726B2E-AB1D-4BC0-B363-5A96D2A3C442}"/>
              </a:ext>
            </a:extLst>
          </p:cNvPr>
          <p:cNvSpPr/>
          <p:nvPr/>
        </p:nvSpPr>
        <p:spPr>
          <a:xfrm rot="18530040">
            <a:off x="6887015" y="4325265"/>
            <a:ext cx="1013018" cy="118791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row: Bent 10">
            <a:extLst>
              <a:ext uri="{FF2B5EF4-FFF2-40B4-BE49-F238E27FC236}">
                <a16:creationId xmlns:a16="http://schemas.microsoft.com/office/drawing/2014/main" id="{3AB5EC0D-86CD-4771-AA68-8671B5AD47FA}"/>
              </a:ext>
            </a:extLst>
          </p:cNvPr>
          <p:cNvSpPr/>
          <p:nvPr/>
        </p:nvSpPr>
        <p:spPr>
          <a:xfrm rot="7612186">
            <a:off x="11047773" y="4403525"/>
            <a:ext cx="1013018" cy="118791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902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CB1C-9C9A-4C81-B310-19A969179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Management Plan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FB3B0D0-FE04-4862-8807-934A0DDC76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890279"/>
              </p:ext>
            </p:extLst>
          </p:nvPr>
        </p:nvGraphicFramePr>
        <p:xfrm>
          <a:off x="2665599" y="2603386"/>
          <a:ext cx="5805114" cy="3416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7525">
                  <a:extLst>
                    <a:ext uri="{9D8B030D-6E8A-4147-A177-3AD203B41FA5}">
                      <a16:colId xmlns:a16="http://schemas.microsoft.com/office/drawing/2014/main" val="3208469558"/>
                    </a:ext>
                  </a:extLst>
                </a:gridCol>
                <a:gridCol w="713763">
                  <a:extLst>
                    <a:ext uri="{9D8B030D-6E8A-4147-A177-3AD203B41FA5}">
                      <a16:colId xmlns:a16="http://schemas.microsoft.com/office/drawing/2014/main" val="1640975733"/>
                    </a:ext>
                  </a:extLst>
                </a:gridCol>
                <a:gridCol w="1130896">
                  <a:extLst>
                    <a:ext uri="{9D8B030D-6E8A-4147-A177-3AD203B41FA5}">
                      <a16:colId xmlns:a16="http://schemas.microsoft.com/office/drawing/2014/main" val="3703379789"/>
                    </a:ext>
                  </a:extLst>
                </a:gridCol>
                <a:gridCol w="621066">
                  <a:extLst>
                    <a:ext uri="{9D8B030D-6E8A-4147-A177-3AD203B41FA5}">
                      <a16:colId xmlns:a16="http://schemas.microsoft.com/office/drawing/2014/main" val="798156324"/>
                    </a:ext>
                  </a:extLst>
                </a:gridCol>
                <a:gridCol w="577035">
                  <a:extLst>
                    <a:ext uri="{9D8B030D-6E8A-4147-A177-3AD203B41FA5}">
                      <a16:colId xmlns:a16="http://schemas.microsoft.com/office/drawing/2014/main" val="2765016409"/>
                    </a:ext>
                  </a:extLst>
                </a:gridCol>
                <a:gridCol w="444943">
                  <a:extLst>
                    <a:ext uri="{9D8B030D-6E8A-4147-A177-3AD203B41FA5}">
                      <a16:colId xmlns:a16="http://schemas.microsoft.com/office/drawing/2014/main" val="4049638978"/>
                    </a:ext>
                  </a:extLst>
                </a:gridCol>
                <a:gridCol w="444943">
                  <a:extLst>
                    <a:ext uri="{9D8B030D-6E8A-4147-A177-3AD203B41FA5}">
                      <a16:colId xmlns:a16="http://schemas.microsoft.com/office/drawing/2014/main" val="1484492084"/>
                    </a:ext>
                  </a:extLst>
                </a:gridCol>
                <a:gridCol w="444943">
                  <a:extLst>
                    <a:ext uri="{9D8B030D-6E8A-4147-A177-3AD203B41FA5}">
                      <a16:colId xmlns:a16="http://schemas.microsoft.com/office/drawing/2014/main" val="3215756903"/>
                    </a:ext>
                  </a:extLst>
                </a:gridCol>
              </a:tblGrid>
              <a:tr h="29628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>
                          <a:effectLst/>
                        </a:rPr>
                        <a:t>                       Change Management Plan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879942"/>
                  </a:ext>
                </a:extLst>
              </a:tr>
              <a:tr h="278200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en-US" sz="1200" u="none" strike="noStrike">
                          <a:effectLst/>
                        </a:rPr>
                        <a:t>Change Control Board Members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97083"/>
                  </a:ext>
                </a:extLst>
              </a:tr>
              <a:tr h="27820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Roles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extLst>
                  <a:ext uri="{0D108BD9-81ED-4DB2-BD59-A6C34878D82A}">
                    <a16:rowId xmlns:a16="http://schemas.microsoft.com/office/drawing/2014/main" val="2358859070"/>
                  </a:ext>
                </a:extLst>
              </a:tr>
              <a:tr h="1293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Responsibilities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extLst>
                  <a:ext uri="{0D108BD9-81ED-4DB2-BD59-A6C34878D82A}">
                    <a16:rowId xmlns:a16="http://schemas.microsoft.com/office/drawing/2014/main" val="2150442348"/>
                  </a:ext>
                </a:extLst>
              </a:tr>
              <a:tr h="139100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Communication Process for Change Control Request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48307"/>
                  </a:ext>
                </a:extLst>
              </a:tr>
              <a:tr h="129363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119616"/>
                  </a:ext>
                </a:extLst>
              </a:tr>
              <a:tr h="139100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Communication Requirements and Frequency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73921"/>
                  </a:ext>
                </a:extLst>
              </a:tr>
              <a:tr h="129363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734943"/>
                  </a:ext>
                </a:extLst>
              </a:tr>
              <a:tr h="194740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Schedule Tracking and Monitoring (Variance Analysis)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762496"/>
                  </a:ext>
                </a:extLst>
              </a:tr>
              <a:tr h="129363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678184"/>
                  </a:ext>
                </a:extLst>
              </a:tr>
              <a:tr h="201695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</a:rPr>
                        <a:t>Cost Monitoring and Tracking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73306"/>
                  </a:ext>
                </a:extLst>
              </a:tr>
              <a:tr h="129363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21586"/>
                  </a:ext>
                </a:extLst>
              </a:tr>
              <a:tr h="139100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Scope Monitoring and Tracking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249330"/>
                  </a:ext>
                </a:extLst>
              </a:tr>
              <a:tr h="129363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868747"/>
                  </a:ext>
                </a:extLst>
              </a:tr>
              <a:tr h="139100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Time Frame for Response of the members of the Change Control Board 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811440"/>
                  </a:ext>
                </a:extLst>
              </a:tr>
              <a:tr h="139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Role 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Role 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Role 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Role 4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Role 5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Role 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Role 7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extLst>
                  <a:ext uri="{0D108BD9-81ED-4DB2-BD59-A6C34878D82A}">
                    <a16:rowId xmlns:a16="http://schemas.microsoft.com/office/drawing/2014/main" val="3403419339"/>
                  </a:ext>
                </a:extLst>
              </a:tr>
              <a:tr h="1391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Cost Request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extLst>
                  <a:ext uri="{0D108BD9-81ED-4DB2-BD59-A6C34878D82A}">
                    <a16:rowId xmlns:a16="http://schemas.microsoft.com/office/drawing/2014/main" val="4011401314"/>
                  </a:ext>
                </a:extLst>
              </a:tr>
              <a:tr h="1391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Schedule Request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extLst>
                  <a:ext uri="{0D108BD9-81ED-4DB2-BD59-A6C34878D82A}">
                    <a16:rowId xmlns:a16="http://schemas.microsoft.com/office/drawing/2014/main" val="233503649"/>
                  </a:ext>
                </a:extLst>
              </a:tr>
              <a:tr h="1391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Scope Request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extLst>
                  <a:ext uri="{0D108BD9-81ED-4DB2-BD59-A6C34878D82A}">
                    <a16:rowId xmlns:a16="http://schemas.microsoft.com/office/drawing/2014/main" val="858753253"/>
                  </a:ext>
                </a:extLst>
              </a:tr>
              <a:tr h="1391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Other Impacts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extLst>
                  <a:ext uri="{0D108BD9-81ED-4DB2-BD59-A6C34878D82A}">
                    <a16:rowId xmlns:a16="http://schemas.microsoft.com/office/drawing/2014/main" val="1327864395"/>
                  </a:ext>
                </a:extLst>
              </a:tr>
              <a:tr h="1391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Notes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55" marR="6955" marT="6955" marB="0" anchor="b"/>
                </a:tc>
                <a:extLst>
                  <a:ext uri="{0D108BD9-81ED-4DB2-BD59-A6C34878D82A}">
                    <a16:rowId xmlns:a16="http://schemas.microsoft.com/office/drawing/2014/main" val="230265740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4F9D7E0-7578-4B8E-BEA0-39DE80AB1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99" y="2603386"/>
            <a:ext cx="1141291" cy="28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56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36FA4-9A49-4BEA-B703-F8A920343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 Management Plan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9DF9DAE-9077-4792-A4BC-02BADE03C9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5583131"/>
              </p:ext>
            </p:extLst>
          </p:nvPr>
        </p:nvGraphicFramePr>
        <p:xfrm>
          <a:off x="2538067" y="2211612"/>
          <a:ext cx="6792546" cy="3965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4573">
                  <a:extLst>
                    <a:ext uri="{9D8B030D-6E8A-4147-A177-3AD203B41FA5}">
                      <a16:colId xmlns:a16="http://schemas.microsoft.com/office/drawing/2014/main" val="1913787841"/>
                    </a:ext>
                  </a:extLst>
                </a:gridCol>
                <a:gridCol w="1592392">
                  <a:extLst>
                    <a:ext uri="{9D8B030D-6E8A-4147-A177-3AD203B41FA5}">
                      <a16:colId xmlns:a16="http://schemas.microsoft.com/office/drawing/2014/main" val="3738467228"/>
                    </a:ext>
                  </a:extLst>
                </a:gridCol>
                <a:gridCol w="530798">
                  <a:extLst>
                    <a:ext uri="{9D8B030D-6E8A-4147-A177-3AD203B41FA5}">
                      <a16:colId xmlns:a16="http://schemas.microsoft.com/office/drawing/2014/main" val="1958018931"/>
                    </a:ext>
                  </a:extLst>
                </a:gridCol>
                <a:gridCol w="3184783">
                  <a:extLst>
                    <a:ext uri="{9D8B030D-6E8A-4147-A177-3AD203B41FA5}">
                      <a16:colId xmlns:a16="http://schemas.microsoft.com/office/drawing/2014/main" val="376528440"/>
                    </a:ext>
                  </a:extLst>
                </a:gridCol>
              </a:tblGrid>
              <a:tr h="33519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effectLst/>
                        </a:rPr>
                        <a:t>        Configuration Management Plan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158334"/>
                  </a:ext>
                </a:extLst>
              </a:tr>
              <a:tr h="1573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Document Owner: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Ajeya Khamu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719470"/>
                  </a:ext>
                </a:extLst>
              </a:tr>
              <a:tr h="1573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Release Number :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V2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172231"/>
                  </a:ext>
                </a:extLst>
              </a:tr>
              <a:tr h="1573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Project Title: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WIIM Integration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645390"/>
                  </a:ext>
                </a:extLst>
              </a:tr>
              <a:tr h="15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Author: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Emi Akiode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Client: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FDA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extLst>
                  <a:ext uri="{0D108BD9-81ED-4DB2-BD59-A6C34878D82A}">
                    <a16:rowId xmlns:a16="http://schemas.microsoft.com/office/drawing/2014/main" val="4230534148"/>
                  </a:ext>
                </a:extLst>
              </a:tr>
              <a:tr h="22031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Purpose: A record of the information required about a product's status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71549"/>
                  </a:ext>
                </a:extLst>
              </a:tr>
              <a:tr h="1463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Project Artifact Identifier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LSM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981942"/>
                  </a:ext>
                </a:extLst>
              </a:tr>
              <a:tr h="284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Type of Artifact under Configuration Control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Module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496857"/>
                  </a:ext>
                </a:extLst>
              </a:tr>
              <a:tr h="15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Latest Version Number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V.2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03212"/>
                  </a:ext>
                </a:extLst>
              </a:tr>
              <a:tr h="146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Product Description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Internet module of laboratory surveys to be completed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905819"/>
                  </a:ext>
                </a:extLst>
              </a:tr>
              <a:tr h="4181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Life Cycle Steps Appropriate to the Product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Monitor and control then close. After original configuration planning is completed.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181727"/>
                  </a:ext>
                </a:extLst>
              </a:tr>
              <a:tr h="146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Product Owner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Ajeya Khamu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472662"/>
                  </a:ext>
                </a:extLst>
              </a:tr>
              <a:tr h="15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Date Allocated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Jan-18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54131"/>
                  </a:ext>
                </a:extLst>
              </a:tr>
              <a:tr h="31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Location where the Product is kept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Internal Server behind a firewall at HealthRx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375203"/>
                  </a:ext>
                </a:extLst>
              </a:tr>
              <a:tr h="146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Source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Source Code is behind Firewall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306049"/>
                  </a:ext>
                </a:extLst>
              </a:tr>
              <a:tr h="146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Links to Related Products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Links include online resource and MSDS.com and solutions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53695"/>
                  </a:ext>
                </a:extLst>
              </a:tr>
              <a:tr h="146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Weekly Report Status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Updated but requires integrations with DIM documents and Analytics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327851"/>
                  </a:ext>
                </a:extLst>
              </a:tr>
              <a:tr h="284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Copy Holders or Potential Users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FDA and NIH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02771"/>
                  </a:ext>
                </a:extLst>
              </a:tr>
              <a:tr h="284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How to report project Issues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DIM documents are preventing data from being shared with other modules so we will perform unit testing of the code during a time when there are no changes being made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15" marR="7015" marT="701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438927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43C6556-55E8-43A9-BFD7-F5EBBB18E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067" y="2211612"/>
            <a:ext cx="1264071" cy="31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56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0B96-2AB8-40B3-A190-42A0F5685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Baseline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E57FFF-6943-4AB3-A6FA-238C3C99A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15" y="2052994"/>
            <a:ext cx="4555066" cy="3416300"/>
          </a:xfr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6F58E1-8255-4E52-A47E-C541F9B1D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744902"/>
              </p:ext>
            </p:extLst>
          </p:nvPr>
        </p:nvGraphicFramePr>
        <p:xfrm>
          <a:off x="5535660" y="2504871"/>
          <a:ext cx="2358621" cy="36346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3514">
                  <a:extLst>
                    <a:ext uri="{9D8B030D-6E8A-4147-A177-3AD203B41FA5}">
                      <a16:colId xmlns:a16="http://schemas.microsoft.com/office/drawing/2014/main" val="1073098501"/>
                    </a:ext>
                  </a:extLst>
                </a:gridCol>
                <a:gridCol w="290851">
                  <a:extLst>
                    <a:ext uri="{9D8B030D-6E8A-4147-A177-3AD203B41FA5}">
                      <a16:colId xmlns:a16="http://schemas.microsoft.com/office/drawing/2014/main" val="1737664548"/>
                    </a:ext>
                  </a:extLst>
                </a:gridCol>
                <a:gridCol w="290851">
                  <a:extLst>
                    <a:ext uri="{9D8B030D-6E8A-4147-A177-3AD203B41FA5}">
                      <a16:colId xmlns:a16="http://schemas.microsoft.com/office/drawing/2014/main" val="3304430070"/>
                    </a:ext>
                  </a:extLst>
                </a:gridCol>
                <a:gridCol w="1163405">
                  <a:extLst>
                    <a:ext uri="{9D8B030D-6E8A-4147-A177-3AD203B41FA5}">
                      <a16:colId xmlns:a16="http://schemas.microsoft.com/office/drawing/2014/main" val="319393752"/>
                    </a:ext>
                  </a:extLst>
                </a:gridCol>
              </a:tblGrid>
              <a:tr h="289650">
                <a:tc gridSpan="4"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                            Project Scope Statement 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246067"/>
                  </a:ext>
                </a:extLst>
              </a:tr>
              <a:tr h="8959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Project ID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Date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extLst>
                  <a:ext uri="{0D108BD9-81ED-4DB2-BD59-A6C34878D82A}">
                    <a16:rowId xmlns:a16="http://schemas.microsoft.com/office/drawing/2014/main" val="2007052581"/>
                  </a:ext>
                </a:extLst>
              </a:tr>
              <a:tr h="2815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Project Name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566641"/>
                  </a:ext>
                </a:extLst>
              </a:tr>
              <a:tr h="358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Project Objectives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 dirty="0">
                          <a:effectLst/>
                        </a:rPr>
                        <a:t> 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338314"/>
                  </a:ext>
                </a:extLst>
              </a:tr>
              <a:tr h="3029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Product Scope Definition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089386"/>
                  </a:ext>
                </a:extLst>
              </a:tr>
              <a:tr h="3541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Project Requirements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 dirty="0">
                          <a:effectLst/>
                        </a:rPr>
                        <a:t> 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206476"/>
                  </a:ext>
                </a:extLst>
              </a:tr>
              <a:tr h="2474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Project Boundaries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 dirty="0">
                          <a:effectLst/>
                        </a:rPr>
                        <a:t> 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338740"/>
                  </a:ext>
                </a:extLst>
              </a:tr>
              <a:tr h="2261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Project Deliverables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 dirty="0">
                          <a:effectLst/>
                        </a:rPr>
                        <a:t> 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114897"/>
                  </a:ext>
                </a:extLst>
              </a:tr>
              <a:tr h="285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Product Acceptance Criteria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821858"/>
                  </a:ext>
                </a:extLst>
              </a:tr>
              <a:tr h="2346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Project Constraints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688578"/>
                  </a:ext>
                </a:extLst>
              </a:tr>
              <a:tr h="1706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Project Assumptions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089663"/>
                  </a:ext>
                </a:extLst>
              </a:tr>
              <a:tr h="1706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Initial Project Organization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013304"/>
                  </a:ext>
                </a:extLst>
              </a:tr>
              <a:tr h="1706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Schedule Milestones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487425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Fund Limitation 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 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390602"/>
                  </a:ext>
                </a:extLst>
              </a:tr>
              <a:tr h="2559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Approval Requirements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 dirty="0">
                          <a:effectLst/>
                        </a:rPr>
                        <a:t> 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01" marR="4101" marT="41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492857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8BDCF597-3C77-449D-A5D3-A0634F13B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660" y="2504871"/>
            <a:ext cx="875995" cy="219668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EF0A0D2-E32C-4018-8B63-6078C5530E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660191"/>
              </p:ext>
            </p:extLst>
          </p:nvPr>
        </p:nvGraphicFramePr>
        <p:xfrm>
          <a:off x="8248260" y="1327150"/>
          <a:ext cx="3869516" cy="3416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1412">
                  <a:extLst>
                    <a:ext uri="{9D8B030D-6E8A-4147-A177-3AD203B41FA5}">
                      <a16:colId xmlns:a16="http://schemas.microsoft.com/office/drawing/2014/main" val="1337167812"/>
                    </a:ext>
                  </a:extLst>
                </a:gridCol>
                <a:gridCol w="717485">
                  <a:extLst>
                    <a:ext uri="{9D8B030D-6E8A-4147-A177-3AD203B41FA5}">
                      <a16:colId xmlns:a16="http://schemas.microsoft.com/office/drawing/2014/main" val="511730153"/>
                    </a:ext>
                  </a:extLst>
                </a:gridCol>
                <a:gridCol w="433353">
                  <a:extLst>
                    <a:ext uri="{9D8B030D-6E8A-4147-A177-3AD203B41FA5}">
                      <a16:colId xmlns:a16="http://schemas.microsoft.com/office/drawing/2014/main" val="2755174934"/>
                    </a:ext>
                  </a:extLst>
                </a:gridCol>
                <a:gridCol w="294353">
                  <a:extLst>
                    <a:ext uri="{9D8B030D-6E8A-4147-A177-3AD203B41FA5}">
                      <a16:colId xmlns:a16="http://schemas.microsoft.com/office/drawing/2014/main" val="3293566560"/>
                    </a:ext>
                  </a:extLst>
                </a:gridCol>
                <a:gridCol w="288221">
                  <a:extLst>
                    <a:ext uri="{9D8B030D-6E8A-4147-A177-3AD203B41FA5}">
                      <a16:colId xmlns:a16="http://schemas.microsoft.com/office/drawing/2014/main" val="2945713988"/>
                    </a:ext>
                  </a:extLst>
                </a:gridCol>
                <a:gridCol w="253471">
                  <a:extLst>
                    <a:ext uri="{9D8B030D-6E8A-4147-A177-3AD203B41FA5}">
                      <a16:colId xmlns:a16="http://schemas.microsoft.com/office/drawing/2014/main" val="2314147466"/>
                    </a:ext>
                  </a:extLst>
                </a:gridCol>
                <a:gridCol w="286176">
                  <a:extLst>
                    <a:ext uri="{9D8B030D-6E8A-4147-A177-3AD203B41FA5}">
                      <a16:colId xmlns:a16="http://schemas.microsoft.com/office/drawing/2014/main" val="2325228903"/>
                    </a:ext>
                  </a:extLst>
                </a:gridCol>
                <a:gridCol w="312750">
                  <a:extLst>
                    <a:ext uri="{9D8B030D-6E8A-4147-A177-3AD203B41FA5}">
                      <a16:colId xmlns:a16="http://schemas.microsoft.com/office/drawing/2014/main" val="4274883664"/>
                    </a:ext>
                  </a:extLst>
                </a:gridCol>
                <a:gridCol w="269824">
                  <a:extLst>
                    <a:ext uri="{9D8B030D-6E8A-4147-A177-3AD203B41FA5}">
                      <a16:colId xmlns:a16="http://schemas.microsoft.com/office/drawing/2014/main" val="696087618"/>
                    </a:ext>
                  </a:extLst>
                </a:gridCol>
                <a:gridCol w="392471">
                  <a:extLst>
                    <a:ext uri="{9D8B030D-6E8A-4147-A177-3AD203B41FA5}">
                      <a16:colId xmlns:a16="http://schemas.microsoft.com/office/drawing/2014/main" val="3674202668"/>
                    </a:ext>
                  </a:extLst>
                </a:gridCol>
              </a:tblGrid>
              <a:tr h="319051">
                <a:tc gridSpan="10">
                  <a:txBody>
                    <a:bodyPr/>
                    <a:lstStyle/>
                    <a:p>
                      <a:pPr algn="ctr" fontAlgn="t"/>
                      <a:r>
                        <a:rPr lang="en-US" sz="1500" u="none" strike="noStrike" dirty="0">
                          <a:effectLst/>
                        </a:rPr>
                        <a:t>WBS Dictionary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719105"/>
                  </a:ext>
                </a:extLst>
              </a:tr>
              <a:tr h="368136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u="none" strike="noStrike">
                          <a:effectLst/>
                        </a:rPr>
                        <a:t>Project Title: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u="none" strike="noStrike">
                          <a:effectLst/>
                        </a:rPr>
                        <a:t>Date Prepared: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700832"/>
                  </a:ext>
                </a:extLst>
              </a:tr>
              <a:tr h="245424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u="none" strike="noStrike">
                          <a:effectLst/>
                        </a:rPr>
                        <a:t>Description of Work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 rowSpan="2" gridSpan="9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298795"/>
                  </a:ext>
                </a:extLst>
              </a:tr>
              <a:tr h="122712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 gridSpan="9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784477"/>
                  </a:ext>
                </a:extLst>
              </a:tr>
              <a:tr h="122712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Milestones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Due Dates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730412"/>
                  </a:ext>
                </a:extLst>
              </a:tr>
              <a:tr h="12271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887999"/>
                  </a:ext>
                </a:extLst>
              </a:tr>
              <a:tr h="12271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128409"/>
                  </a:ext>
                </a:extLst>
              </a:tr>
              <a:tr h="12271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67609"/>
                  </a:ext>
                </a:extLst>
              </a:tr>
              <a:tr h="1227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ID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Activity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Resource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Labor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Material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Total Cost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439476015"/>
                  </a:ext>
                </a:extLst>
              </a:tr>
              <a:tr h="1227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Hours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Rate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Total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Units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Cost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Total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930419"/>
                  </a:ext>
                </a:extLst>
              </a:tr>
              <a:tr h="1227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extLst>
                  <a:ext uri="{0D108BD9-81ED-4DB2-BD59-A6C34878D82A}">
                    <a16:rowId xmlns:a16="http://schemas.microsoft.com/office/drawing/2014/main" val="3777551097"/>
                  </a:ext>
                </a:extLst>
              </a:tr>
              <a:tr h="1227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extLst>
                  <a:ext uri="{0D108BD9-81ED-4DB2-BD59-A6C34878D82A}">
                    <a16:rowId xmlns:a16="http://schemas.microsoft.com/office/drawing/2014/main" val="3302499414"/>
                  </a:ext>
                </a:extLst>
              </a:tr>
              <a:tr h="1227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extLst>
                  <a:ext uri="{0D108BD9-81ED-4DB2-BD59-A6C34878D82A}">
                    <a16:rowId xmlns:a16="http://schemas.microsoft.com/office/drawing/2014/main" val="3922105616"/>
                  </a:ext>
                </a:extLst>
              </a:tr>
              <a:tr h="1227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extLst>
                  <a:ext uri="{0D108BD9-81ED-4DB2-BD59-A6C34878D82A}">
                    <a16:rowId xmlns:a16="http://schemas.microsoft.com/office/drawing/2014/main" val="4121075878"/>
                  </a:ext>
                </a:extLst>
              </a:tr>
              <a:tr h="1227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extLst>
                  <a:ext uri="{0D108BD9-81ED-4DB2-BD59-A6C34878D82A}">
                    <a16:rowId xmlns:a16="http://schemas.microsoft.com/office/drawing/2014/main" val="1251159983"/>
                  </a:ext>
                </a:extLst>
              </a:tr>
              <a:tr h="1227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extLst>
                  <a:ext uri="{0D108BD9-81ED-4DB2-BD59-A6C34878D82A}">
                    <a16:rowId xmlns:a16="http://schemas.microsoft.com/office/drawing/2014/main" val="905831637"/>
                  </a:ext>
                </a:extLst>
              </a:tr>
              <a:tr h="222109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Quality Requirements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61391"/>
                  </a:ext>
                </a:extLst>
              </a:tr>
              <a:tr h="222109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Acceptance Criteria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127551"/>
                  </a:ext>
                </a:extLst>
              </a:tr>
              <a:tr h="222109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Technical Information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914041"/>
                  </a:ext>
                </a:extLst>
              </a:tr>
              <a:tr h="222109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Contract Information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6" marR="6136" marT="613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353062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277587DC-2887-4A40-8D26-07279F355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453" y="1327149"/>
            <a:ext cx="1166465" cy="29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127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19B74-9A8C-4C4A-820E-255F0ECB9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Baseline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618A7A8-FBD1-408D-BB1B-25B57D288D3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40749" y="2603501"/>
          <a:ext cx="8654814" cy="36457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9743">
                  <a:extLst>
                    <a:ext uri="{9D8B030D-6E8A-4147-A177-3AD203B41FA5}">
                      <a16:colId xmlns:a16="http://schemas.microsoft.com/office/drawing/2014/main" val="2957494704"/>
                    </a:ext>
                  </a:extLst>
                </a:gridCol>
                <a:gridCol w="724173">
                  <a:extLst>
                    <a:ext uri="{9D8B030D-6E8A-4147-A177-3AD203B41FA5}">
                      <a16:colId xmlns:a16="http://schemas.microsoft.com/office/drawing/2014/main" val="3523018512"/>
                    </a:ext>
                  </a:extLst>
                </a:gridCol>
                <a:gridCol w="1147392">
                  <a:extLst>
                    <a:ext uri="{9D8B030D-6E8A-4147-A177-3AD203B41FA5}">
                      <a16:colId xmlns:a16="http://schemas.microsoft.com/office/drawing/2014/main" val="4131340407"/>
                    </a:ext>
                  </a:extLst>
                </a:gridCol>
                <a:gridCol w="630125">
                  <a:extLst>
                    <a:ext uri="{9D8B030D-6E8A-4147-A177-3AD203B41FA5}">
                      <a16:colId xmlns:a16="http://schemas.microsoft.com/office/drawing/2014/main" val="3987850557"/>
                    </a:ext>
                  </a:extLst>
                </a:gridCol>
                <a:gridCol w="658339">
                  <a:extLst>
                    <a:ext uri="{9D8B030D-6E8A-4147-A177-3AD203B41FA5}">
                      <a16:colId xmlns:a16="http://schemas.microsoft.com/office/drawing/2014/main" val="397377707"/>
                    </a:ext>
                  </a:extLst>
                </a:gridCol>
                <a:gridCol w="667744">
                  <a:extLst>
                    <a:ext uri="{9D8B030D-6E8A-4147-A177-3AD203B41FA5}">
                      <a16:colId xmlns:a16="http://schemas.microsoft.com/office/drawing/2014/main" val="2310961200"/>
                    </a:ext>
                  </a:extLst>
                </a:gridCol>
                <a:gridCol w="517267">
                  <a:extLst>
                    <a:ext uri="{9D8B030D-6E8A-4147-A177-3AD203B41FA5}">
                      <a16:colId xmlns:a16="http://schemas.microsoft.com/office/drawing/2014/main" val="880920061"/>
                    </a:ext>
                  </a:extLst>
                </a:gridCol>
                <a:gridCol w="451433">
                  <a:extLst>
                    <a:ext uri="{9D8B030D-6E8A-4147-A177-3AD203B41FA5}">
                      <a16:colId xmlns:a16="http://schemas.microsoft.com/office/drawing/2014/main" val="4015777576"/>
                    </a:ext>
                  </a:extLst>
                </a:gridCol>
                <a:gridCol w="451433">
                  <a:extLst>
                    <a:ext uri="{9D8B030D-6E8A-4147-A177-3AD203B41FA5}">
                      <a16:colId xmlns:a16="http://schemas.microsoft.com/office/drawing/2014/main" val="2181005601"/>
                    </a:ext>
                  </a:extLst>
                </a:gridCol>
                <a:gridCol w="451433">
                  <a:extLst>
                    <a:ext uri="{9D8B030D-6E8A-4147-A177-3AD203B41FA5}">
                      <a16:colId xmlns:a16="http://schemas.microsoft.com/office/drawing/2014/main" val="226739124"/>
                    </a:ext>
                  </a:extLst>
                </a:gridCol>
                <a:gridCol w="451433">
                  <a:extLst>
                    <a:ext uri="{9D8B030D-6E8A-4147-A177-3AD203B41FA5}">
                      <a16:colId xmlns:a16="http://schemas.microsoft.com/office/drawing/2014/main" val="1480480589"/>
                    </a:ext>
                  </a:extLst>
                </a:gridCol>
                <a:gridCol w="451433">
                  <a:extLst>
                    <a:ext uri="{9D8B030D-6E8A-4147-A177-3AD203B41FA5}">
                      <a16:colId xmlns:a16="http://schemas.microsoft.com/office/drawing/2014/main" val="663563285"/>
                    </a:ext>
                  </a:extLst>
                </a:gridCol>
                <a:gridCol w="451433">
                  <a:extLst>
                    <a:ext uri="{9D8B030D-6E8A-4147-A177-3AD203B41FA5}">
                      <a16:colId xmlns:a16="http://schemas.microsoft.com/office/drawing/2014/main" val="3876377838"/>
                    </a:ext>
                  </a:extLst>
                </a:gridCol>
                <a:gridCol w="451433">
                  <a:extLst>
                    <a:ext uri="{9D8B030D-6E8A-4147-A177-3AD203B41FA5}">
                      <a16:colId xmlns:a16="http://schemas.microsoft.com/office/drawing/2014/main" val="1512643987"/>
                    </a:ext>
                  </a:extLst>
                </a:gridCol>
              </a:tblGrid>
              <a:tr h="300567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>
                          <a:effectLst/>
                        </a:rPr>
                        <a:t>Cost Baseline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409967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Work Package Items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7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8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Totals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ctr"/>
                </a:tc>
                <a:extLst>
                  <a:ext uri="{0D108BD9-81ED-4DB2-BD59-A6C34878D82A}">
                    <a16:rowId xmlns:a16="http://schemas.microsoft.com/office/drawing/2014/main" val="382385542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1. Hardware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3270308049"/>
                  </a:ext>
                </a:extLst>
              </a:tr>
              <a:tr h="16227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1.1 Handheld Devices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$30,000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$30,000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$60,000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2184144982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1.2 Servers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8,000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8,000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$16,000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2192619416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2. Software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1762258439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2.1 Licensed Software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1907976159"/>
                  </a:ext>
                </a:extLst>
              </a:tr>
              <a:tr h="2822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2.2 Software Development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1734306258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3. Testing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115376833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4. Training and Support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2135238713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4.1 Trainee cost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50,000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50,000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3656894055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4.2 Travel Cost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8,400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8,400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173415274"/>
                  </a:ext>
                </a:extLst>
              </a:tr>
              <a:tr h="2822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4.3 Project team members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3455897066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5. Project Management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1363987064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5.1 Project Manager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3793619894"/>
                  </a:ext>
                </a:extLst>
              </a:tr>
              <a:tr h="28222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5.2 Project team members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690052134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5.3 Contractors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3179195059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6. Reserves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314229352"/>
                  </a:ext>
                </a:extLst>
              </a:tr>
              <a:tr h="14111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Totals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$$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:a16="http://schemas.microsoft.com/office/drawing/2014/main" val="874827962"/>
                  </a:ext>
                </a:extLst>
              </a:tr>
              <a:tr h="1312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Signed By: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Date: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Signed By: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6" marR="7056" marT="705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00537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CF37D0D-B1E8-4C76-B096-EAADD2963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15" y="2603501"/>
            <a:ext cx="1087914" cy="27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50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16E9B-7CE4-4A47-BA1C-1BB15BC13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 Baseline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9E02F5-C374-467C-A445-FAAE060A32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9469593"/>
              </p:ext>
            </p:extLst>
          </p:nvPr>
        </p:nvGraphicFramePr>
        <p:xfrm>
          <a:off x="1155701" y="2648834"/>
          <a:ext cx="9919737" cy="38639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7977">
                  <a:extLst>
                    <a:ext uri="{9D8B030D-6E8A-4147-A177-3AD203B41FA5}">
                      <a16:colId xmlns:a16="http://schemas.microsoft.com/office/drawing/2014/main" val="626593497"/>
                    </a:ext>
                  </a:extLst>
                </a:gridCol>
                <a:gridCol w="486843">
                  <a:extLst>
                    <a:ext uri="{9D8B030D-6E8A-4147-A177-3AD203B41FA5}">
                      <a16:colId xmlns:a16="http://schemas.microsoft.com/office/drawing/2014/main" val="2409591706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2883423257"/>
                    </a:ext>
                  </a:extLst>
                </a:gridCol>
                <a:gridCol w="564120">
                  <a:extLst>
                    <a:ext uri="{9D8B030D-6E8A-4147-A177-3AD203B41FA5}">
                      <a16:colId xmlns:a16="http://schemas.microsoft.com/office/drawing/2014/main" val="2113698220"/>
                    </a:ext>
                  </a:extLst>
                </a:gridCol>
                <a:gridCol w="471387">
                  <a:extLst>
                    <a:ext uri="{9D8B030D-6E8A-4147-A177-3AD203B41FA5}">
                      <a16:colId xmlns:a16="http://schemas.microsoft.com/office/drawing/2014/main" val="2261417934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1075438973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3422679567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2436687225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758230654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4026104460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923598554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4034898674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3199906218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1450367599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1894197439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1193373995"/>
                    </a:ext>
                  </a:extLst>
                </a:gridCol>
                <a:gridCol w="494570">
                  <a:extLst>
                    <a:ext uri="{9D8B030D-6E8A-4147-A177-3AD203B41FA5}">
                      <a16:colId xmlns:a16="http://schemas.microsoft.com/office/drawing/2014/main" val="2830528058"/>
                    </a:ext>
                  </a:extLst>
                </a:gridCol>
              </a:tblGrid>
              <a:tr h="316200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effectLst/>
                        </a:rPr>
                        <a:t>    Schedule Baseline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23045"/>
                  </a:ext>
                </a:extLst>
              </a:tr>
              <a:tr h="247676"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The approved version of a schedule model that can be changed only through formal change control procedures and is used as the comparision to actual results.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September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October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November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December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071120"/>
                  </a:ext>
                </a:extLst>
              </a:tr>
              <a:tr h="20264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6th-12th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13th-19th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20-26th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27th-3rd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4th-10th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11th-17th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18th-24th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25th-31st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1st-7th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8th -14th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15th-21st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22nd-28th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29th-5th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6th-12th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09384741"/>
                  </a:ext>
                </a:extLst>
              </a:tr>
              <a:tr h="150107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u="none" strike="noStrike">
                          <a:effectLst/>
                        </a:rPr>
                        <a:t>Topic/Task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Start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Done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14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59380763"/>
                  </a:ext>
                </a:extLst>
              </a:tr>
              <a:tr h="3002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Requirements Documentation Series 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u="none" strike="noStrike">
                          <a:effectLst/>
                        </a:rPr>
                        <a:t>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u="none" strike="noStrike">
                          <a:effectLst/>
                        </a:rPr>
                        <a:t>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36281077"/>
                  </a:ext>
                </a:extLst>
              </a:tr>
              <a:tr h="15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Series 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5460802"/>
                  </a:ext>
                </a:extLst>
              </a:tr>
              <a:tr h="13509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Series 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55059037"/>
                  </a:ext>
                </a:extLst>
              </a:tr>
              <a:tr h="17262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Series 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32042621"/>
                  </a:ext>
                </a:extLst>
              </a:tr>
              <a:tr h="17262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76688139"/>
                  </a:ext>
                </a:extLst>
              </a:tr>
              <a:tr h="15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Sign Agreement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87558418"/>
                  </a:ext>
                </a:extLst>
              </a:tr>
              <a:tr h="15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Install on Server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72932574"/>
                  </a:ext>
                </a:extLst>
              </a:tr>
              <a:tr h="15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Software Intiation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49965345"/>
                  </a:ext>
                </a:extLst>
              </a:tr>
              <a:tr h="15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Storyboarding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25807241"/>
                  </a:ext>
                </a:extLst>
              </a:tr>
              <a:tr h="15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User Configuration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03612965"/>
                  </a:ext>
                </a:extLst>
              </a:tr>
              <a:tr h="15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Write Roles in Configuration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51596900"/>
                  </a:ext>
                </a:extLst>
              </a:tr>
              <a:tr h="26627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Conduct Sweep of Active Directory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66047262"/>
                  </a:ext>
                </a:extLst>
              </a:tr>
              <a:tr h="26627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Initial Install of preconfiguration setting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10592118"/>
                  </a:ext>
                </a:extLst>
              </a:tr>
              <a:tr h="15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Draft reports of the system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75008230"/>
                  </a:ext>
                </a:extLst>
              </a:tr>
              <a:tr h="15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User testing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26157269"/>
                  </a:ext>
                </a:extLst>
              </a:tr>
              <a:tr h="15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User training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02555365"/>
                  </a:ext>
                </a:extLst>
              </a:tr>
              <a:tr h="13313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Signed By: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Date: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Signed By: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Date: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281651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1302046-FC74-4E17-A2B3-D56879DFC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3" y="2648834"/>
            <a:ext cx="1232110" cy="30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715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71</TotalTime>
  <Words>1191</Words>
  <Application>Microsoft Office PowerPoint</Application>
  <PresentationFormat>Widescreen</PresentationFormat>
  <Paragraphs>898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Ion Boardroom</vt:lpstr>
      <vt:lpstr>Integrated Change Control</vt:lpstr>
      <vt:lpstr>Performed throughout the Project</vt:lpstr>
      <vt:lpstr>KEY BENEFITS</vt:lpstr>
      <vt:lpstr>What is Needed</vt:lpstr>
      <vt:lpstr>Change Requests</vt:lpstr>
      <vt:lpstr>Example of a Change Request</vt:lpstr>
      <vt:lpstr>What is not needed</vt:lpstr>
      <vt:lpstr>What We Obtain from this Process</vt:lpstr>
      <vt:lpstr>Example of how Integrated Change Control is useful  </vt:lpstr>
      <vt:lpstr>Change Management Plan</vt:lpstr>
      <vt:lpstr>Configuration Management Plan</vt:lpstr>
      <vt:lpstr>Scope Baseline</vt:lpstr>
      <vt:lpstr>Cost Baseline</vt:lpstr>
      <vt:lpstr>Schedule Baseline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Integration Management</dc:title>
  <dc:creator>Emi Akiode</dc:creator>
  <cp:lastModifiedBy>Emi Akiode</cp:lastModifiedBy>
  <cp:revision>8</cp:revision>
  <dcterms:created xsi:type="dcterms:W3CDTF">2018-02-08T20:51:28Z</dcterms:created>
  <dcterms:modified xsi:type="dcterms:W3CDTF">2018-02-08T22:02:52Z</dcterms:modified>
</cp:coreProperties>
</file>