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1"/>
  </p:sldMasterIdLst>
  <p:notesMasterIdLst>
    <p:notesMasterId r:id="rId20"/>
  </p:notesMasterIdLst>
  <p:sldIdLst>
    <p:sldId id="256" r:id="rId2"/>
    <p:sldId id="273" r:id="rId3"/>
    <p:sldId id="266" r:id="rId4"/>
    <p:sldId id="269" r:id="rId5"/>
    <p:sldId id="271" r:id="rId6"/>
    <p:sldId id="270" r:id="rId7"/>
    <p:sldId id="265" r:id="rId8"/>
    <p:sldId id="257" r:id="rId9"/>
    <p:sldId id="258" r:id="rId10"/>
    <p:sldId id="259" r:id="rId11"/>
    <p:sldId id="260" r:id="rId12"/>
    <p:sldId id="261" r:id="rId13"/>
    <p:sldId id="262" r:id="rId14"/>
    <p:sldId id="263" r:id="rId15"/>
    <p:sldId id="264" r:id="rId16"/>
    <p:sldId id="267" r:id="rId17"/>
    <p:sldId id="272"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45"/>
  </p:normalViewPr>
  <p:slideViewPr>
    <p:cSldViewPr snapToGrid="0">
      <p:cViewPr varScale="1">
        <p:scale>
          <a:sx n="90" d="100"/>
          <a:sy n="90" d="100"/>
        </p:scale>
        <p:origin x="8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B4A586-E191-4090-B0CF-226C1816027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541244D-97E8-4C2B-8F6D-A3DDDC337D03}">
      <dgm:prSet/>
      <dgm:spPr/>
      <dgm:t>
        <a:bodyPr/>
        <a:lstStyle/>
        <a:p>
          <a:r>
            <a:rPr lang="en-US" b="1" dirty="0"/>
            <a:t>Who? </a:t>
          </a:r>
          <a:r>
            <a:rPr lang="en-US" dirty="0"/>
            <a:t>– Single mother and her 10-year-old daughter in Sterling, Loudoun County, VA</a:t>
          </a:r>
        </a:p>
      </dgm:t>
    </dgm:pt>
    <dgm:pt modelId="{09D51C9D-5B1C-4F4C-AC54-6710E030F3DA}" type="parTrans" cxnId="{E86043C1-F764-475D-8791-A90067009AD7}">
      <dgm:prSet/>
      <dgm:spPr/>
      <dgm:t>
        <a:bodyPr/>
        <a:lstStyle/>
        <a:p>
          <a:endParaRPr lang="en-US"/>
        </a:p>
      </dgm:t>
    </dgm:pt>
    <dgm:pt modelId="{70A0923C-F9AC-45DD-AA8B-EFE9EC291DC4}" type="sibTrans" cxnId="{E86043C1-F764-475D-8791-A90067009AD7}">
      <dgm:prSet/>
      <dgm:spPr/>
      <dgm:t>
        <a:bodyPr/>
        <a:lstStyle/>
        <a:p>
          <a:endParaRPr lang="en-US"/>
        </a:p>
      </dgm:t>
    </dgm:pt>
    <dgm:pt modelId="{28E632AC-BEB8-4ECA-8E08-974950DF0F92}">
      <dgm:prSet/>
      <dgm:spPr/>
      <dgm:t>
        <a:bodyPr/>
        <a:lstStyle/>
        <a:p>
          <a:r>
            <a:rPr lang="en-US" b="1" dirty="0"/>
            <a:t>What? </a:t>
          </a:r>
          <a:r>
            <a:rPr lang="en-US" dirty="0"/>
            <a:t>– 10-year-old reported adult indecent exposure that occurred 2 years prior due to custody battle during mother’s phone conversation. This was a trigger as the  girl overheard the custody conversation and she remembered that the man lingered around bus stop on occasion </a:t>
          </a:r>
        </a:p>
      </dgm:t>
    </dgm:pt>
    <dgm:pt modelId="{305F522F-DCF2-41D6-9883-670F1B4767BF}" type="parTrans" cxnId="{39D83812-FF7D-4CC5-A069-BDDB1862DF7C}">
      <dgm:prSet/>
      <dgm:spPr/>
      <dgm:t>
        <a:bodyPr/>
        <a:lstStyle/>
        <a:p>
          <a:endParaRPr lang="en-US"/>
        </a:p>
      </dgm:t>
    </dgm:pt>
    <dgm:pt modelId="{B17648A8-E1CB-4164-BE9F-5CDBFDD29729}" type="sibTrans" cxnId="{39D83812-FF7D-4CC5-A069-BDDB1862DF7C}">
      <dgm:prSet/>
      <dgm:spPr/>
      <dgm:t>
        <a:bodyPr/>
        <a:lstStyle/>
        <a:p>
          <a:endParaRPr lang="en-US"/>
        </a:p>
      </dgm:t>
    </dgm:pt>
    <dgm:pt modelId="{91CF262A-F8DE-4AF5-9BDD-4E70BF17F398}">
      <dgm:prSet/>
      <dgm:spPr/>
      <dgm:t>
        <a:bodyPr/>
        <a:lstStyle/>
        <a:p>
          <a:r>
            <a:rPr lang="en-US" b="1" dirty="0"/>
            <a:t>When</a:t>
          </a:r>
          <a:r>
            <a:rPr lang="en-US" dirty="0"/>
            <a:t>? – Met mother during community event on </a:t>
          </a:r>
          <a:r>
            <a:rPr lang="en-US" b="1" dirty="0"/>
            <a:t>October 11, 2024</a:t>
          </a:r>
          <a:r>
            <a:rPr lang="en-US" dirty="0"/>
            <a:t>, and she contacted me again regarding my non-profit child abuse prevention work </a:t>
          </a:r>
          <a:r>
            <a:rPr lang="en-US" b="1" dirty="0"/>
            <a:t>on November 22, 2024</a:t>
          </a:r>
          <a:r>
            <a:rPr lang="en-US" dirty="0"/>
            <a:t>. </a:t>
          </a:r>
        </a:p>
      </dgm:t>
    </dgm:pt>
    <dgm:pt modelId="{D834D8E5-B77D-4A38-9E58-9CBC9680E063}" type="parTrans" cxnId="{3BC58F18-B05F-43D1-98BE-205EA6F47D7A}">
      <dgm:prSet/>
      <dgm:spPr/>
      <dgm:t>
        <a:bodyPr/>
        <a:lstStyle/>
        <a:p>
          <a:endParaRPr lang="en-US"/>
        </a:p>
      </dgm:t>
    </dgm:pt>
    <dgm:pt modelId="{8AF62DD4-4E9A-4599-A7E3-08641C186E92}" type="sibTrans" cxnId="{3BC58F18-B05F-43D1-98BE-205EA6F47D7A}">
      <dgm:prSet/>
      <dgm:spPr/>
      <dgm:t>
        <a:bodyPr/>
        <a:lstStyle/>
        <a:p>
          <a:endParaRPr lang="en-US"/>
        </a:p>
      </dgm:t>
    </dgm:pt>
    <dgm:pt modelId="{66F551FB-8D13-490C-BB22-00509E061CD0}">
      <dgm:prSet/>
      <dgm:spPr/>
      <dgm:t>
        <a:bodyPr/>
        <a:lstStyle/>
        <a:p>
          <a:r>
            <a:rPr lang="en-US" b="1" dirty="0"/>
            <a:t>Where</a:t>
          </a:r>
          <a:r>
            <a:rPr lang="en-US" dirty="0"/>
            <a:t>? – Reported in Loudoun County: Sterling, VA 20165 child protective services interview held at Starbucks on November 24, 2024. Incident occurred in 2022 in Reserve at town center apartment complex on Reserve Falls Terrace, Sterling, VA, 20165</a:t>
          </a:r>
        </a:p>
      </dgm:t>
    </dgm:pt>
    <dgm:pt modelId="{B81A9BB8-2F6B-4F70-9DF2-E23A88B0BA0C}" type="parTrans" cxnId="{7AB29F9D-AD2E-4364-B069-1137223A8DC4}">
      <dgm:prSet/>
      <dgm:spPr/>
      <dgm:t>
        <a:bodyPr/>
        <a:lstStyle/>
        <a:p>
          <a:endParaRPr lang="en-US"/>
        </a:p>
      </dgm:t>
    </dgm:pt>
    <dgm:pt modelId="{3DED8BA0-91CC-4D5A-AE5A-038B43065148}" type="sibTrans" cxnId="{7AB29F9D-AD2E-4364-B069-1137223A8DC4}">
      <dgm:prSet/>
      <dgm:spPr/>
      <dgm:t>
        <a:bodyPr/>
        <a:lstStyle/>
        <a:p>
          <a:endParaRPr lang="en-US"/>
        </a:p>
      </dgm:t>
    </dgm:pt>
    <dgm:pt modelId="{138EFCF4-8959-4921-BB9A-A407EF1BACB6}">
      <dgm:prSet/>
      <dgm:spPr/>
      <dgm:t>
        <a:bodyPr/>
        <a:lstStyle/>
        <a:p>
          <a:r>
            <a:rPr lang="en-US" b="1" dirty="0"/>
            <a:t>How</a:t>
          </a:r>
          <a:r>
            <a:rPr lang="en-US" dirty="0"/>
            <a:t>? – Courageous girl who was brave enough to report a man who she remembered flashed her* two years ago and she had seen lingering near her bus stop on occasion </a:t>
          </a:r>
        </a:p>
      </dgm:t>
    </dgm:pt>
    <dgm:pt modelId="{F3DF83C1-8A3D-4E0F-9E2A-411C49662D7A}" type="parTrans" cxnId="{1E8ED384-4069-4EC4-9985-6DA636B1ECF3}">
      <dgm:prSet/>
      <dgm:spPr/>
      <dgm:t>
        <a:bodyPr/>
        <a:lstStyle/>
        <a:p>
          <a:endParaRPr lang="en-US"/>
        </a:p>
      </dgm:t>
    </dgm:pt>
    <dgm:pt modelId="{A937D64F-D871-48E9-88A8-7520F67A2099}" type="sibTrans" cxnId="{1E8ED384-4069-4EC4-9985-6DA636B1ECF3}">
      <dgm:prSet/>
      <dgm:spPr/>
      <dgm:t>
        <a:bodyPr/>
        <a:lstStyle/>
        <a:p>
          <a:endParaRPr lang="en-US"/>
        </a:p>
      </dgm:t>
    </dgm:pt>
    <dgm:pt modelId="{2EE3237B-12CC-412D-B0D3-CF1320BB12CF}">
      <dgm:prSet/>
      <dgm:spPr/>
      <dgm:t>
        <a:bodyPr/>
        <a:lstStyle/>
        <a:p>
          <a:r>
            <a:rPr lang="en-US" b="1" dirty="0"/>
            <a:t>Why</a:t>
          </a:r>
          <a:r>
            <a:rPr lang="en-US" dirty="0"/>
            <a:t>? – Shocking event that requires a thorough investigation and quick test of validity due to hear-say nature of the report</a:t>
          </a:r>
        </a:p>
      </dgm:t>
    </dgm:pt>
    <dgm:pt modelId="{6FC598AC-6668-4F7A-AF66-284FB3907BCC}" type="parTrans" cxnId="{BA516901-D1BE-4421-885A-BEB0B2676C64}">
      <dgm:prSet/>
      <dgm:spPr/>
      <dgm:t>
        <a:bodyPr/>
        <a:lstStyle/>
        <a:p>
          <a:endParaRPr lang="en-US"/>
        </a:p>
      </dgm:t>
    </dgm:pt>
    <dgm:pt modelId="{C59C47E0-6F13-4E92-A9E1-6A4DC993A71A}" type="sibTrans" cxnId="{BA516901-D1BE-4421-885A-BEB0B2676C64}">
      <dgm:prSet/>
      <dgm:spPr/>
      <dgm:t>
        <a:bodyPr/>
        <a:lstStyle/>
        <a:p>
          <a:endParaRPr lang="en-US"/>
        </a:p>
      </dgm:t>
    </dgm:pt>
    <dgm:pt modelId="{AB8B4AD7-DFD7-4674-8FE4-DB829BAD2186}">
      <dgm:prSet custT="1"/>
      <dgm:spPr/>
      <dgm:t>
        <a:bodyPr/>
        <a:lstStyle/>
        <a:p>
          <a:r>
            <a:rPr lang="en-US" sz="1200" dirty="0"/>
            <a:t>Warrant required at the federal level</a:t>
          </a:r>
        </a:p>
      </dgm:t>
    </dgm:pt>
    <dgm:pt modelId="{CDFDB687-B7EA-49BC-A94C-C2D29181D7A7}" type="parTrans" cxnId="{9AF1DF4E-938F-4F35-B947-92B57FE8C4C3}">
      <dgm:prSet/>
      <dgm:spPr/>
      <dgm:t>
        <a:bodyPr/>
        <a:lstStyle/>
        <a:p>
          <a:endParaRPr lang="en-US"/>
        </a:p>
      </dgm:t>
    </dgm:pt>
    <dgm:pt modelId="{16BBFC81-4030-48F5-A7B3-2BE5AE2EADE2}" type="sibTrans" cxnId="{9AF1DF4E-938F-4F35-B947-92B57FE8C4C3}">
      <dgm:prSet/>
      <dgm:spPr/>
      <dgm:t>
        <a:bodyPr/>
        <a:lstStyle/>
        <a:p>
          <a:endParaRPr lang="en-US"/>
        </a:p>
      </dgm:t>
    </dgm:pt>
    <dgm:pt modelId="{9B5E01C8-2FAF-4B9D-8418-D7A0B2D6C1CA}">
      <dgm:prSet custT="1"/>
      <dgm:spPr/>
      <dgm:t>
        <a:bodyPr/>
        <a:lstStyle/>
        <a:p>
          <a:r>
            <a:rPr lang="en-US" sz="1200" dirty="0"/>
            <a:t>Cousin showed up at the mother’s place of work in a threatening manner despite never having shown up there before</a:t>
          </a:r>
        </a:p>
      </dgm:t>
    </dgm:pt>
    <dgm:pt modelId="{95061FB6-6906-46E0-97C8-3F9CE6919844}" type="parTrans" cxnId="{B66E9FF3-6783-4C63-A0BC-83DD3C8FFB80}">
      <dgm:prSet/>
      <dgm:spPr/>
      <dgm:t>
        <a:bodyPr/>
        <a:lstStyle/>
        <a:p>
          <a:endParaRPr lang="en-US"/>
        </a:p>
      </dgm:t>
    </dgm:pt>
    <dgm:pt modelId="{35B23F09-3566-47B9-B77C-0667ED409303}" type="sibTrans" cxnId="{B66E9FF3-6783-4C63-A0BC-83DD3C8FFB80}">
      <dgm:prSet/>
      <dgm:spPr/>
      <dgm:t>
        <a:bodyPr/>
        <a:lstStyle/>
        <a:p>
          <a:endParaRPr lang="en-US"/>
        </a:p>
      </dgm:t>
    </dgm:pt>
    <dgm:pt modelId="{01072C7D-70C7-4489-84AA-E27ADCA071A5}">
      <dgm:prSet custT="1"/>
      <dgm:spPr/>
      <dgm:t>
        <a:bodyPr/>
        <a:lstStyle/>
        <a:p>
          <a:r>
            <a:rPr lang="en-US" sz="1200" dirty="0"/>
            <a:t>Police required admission of guilt with little recourse to protect women and children from obvious indicators (porn use, child indecent exposure on phone, and anonymous tips)</a:t>
          </a:r>
        </a:p>
      </dgm:t>
    </dgm:pt>
    <dgm:pt modelId="{1935B71D-6CFC-4F75-A00E-3021357FB714}" type="parTrans" cxnId="{9064D934-4350-4B20-8CC0-ABABD86FB39F}">
      <dgm:prSet/>
      <dgm:spPr/>
      <dgm:t>
        <a:bodyPr/>
        <a:lstStyle/>
        <a:p>
          <a:endParaRPr lang="en-US"/>
        </a:p>
      </dgm:t>
    </dgm:pt>
    <dgm:pt modelId="{D09A279C-E6AF-4112-9429-3100806C36E2}" type="sibTrans" cxnId="{9064D934-4350-4B20-8CC0-ABABD86FB39F}">
      <dgm:prSet/>
      <dgm:spPr/>
      <dgm:t>
        <a:bodyPr/>
        <a:lstStyle/>
        <a:p>
          <a:endParaRPr lang="en-US"/>
        </a:p>
      </dgm:t>
    </dgm:pt>
    <dgm:pt modelId="{EB5D0B09-0F88-7C40-B68B-FD6F665F0417}">
      <dgm:prSet custT="1"/>
      <dgm:spPr/>
      <dgm:t>
        <a:bodyPr/>
        <a:lstStyle/>
        <a:p>
          <a:r>
            <a:rPr lang="en-US" sz="1200" dirty="0"/>
            <a:t>Despite this, our team gathered and conducted +33 interviews and phone calls to police, agencies, and local resources, on behalf of the mother, acting as a pro-bono child abuse lawyer for the case</a:t>
          </a:r>
        </a:p>
      </dgm:t>
    </dgm:pt>
    <dgm:pt modelId="{5FC5DDA9-F6F7-DE49-853E-1B1A64687B04}" type="parTrans" cxnId="{F4C2E4AD-60CA-D140-8861-6DAD74047EE6}">
      <dgm:prSet/>
      <dgm:spPr/>
      <dgm:t>
        <a:bodyPr/>
        <a:lstStyle/>
        <a:p>
          <a:endParaRPr lang="en-US"/>
        </a:p>
      </dgm:t>
    </dgm:pt>
    <dgm:pt modelId="{4EB3F69E-2423-B74D-99D7-31AE3D6F2C31}" type="sibTrans" cxnId="{F4C2E4AD-60CA-D140-8861-6DAD74047EE6}">
      <dgm:prSet/>
      <dgm:spPr/>
      <dgm:t>
        <a:bodyPr/>
        <a:lstStyle/>
        <a:p>
          <a:endParaRPr lang="en-US"/>
        </a:p>
      </dgm:t>
    </dgm:pt>
    <dgm:pt modelId="{541D9175-AD26-1943-A68D-9B148432ED52}" type="pres">
      <dgm:prSet presAssocID="{85B4A586-E191-4090-B0CF-226C18160270}" presName="linear" presStyleCnt="0">
        <dgm:presLayoutVars>
          <dgm:animLvl val="lvl"/>
          <dgm:resizeHandles val="exact"/>
        </dgm:presLayoutVars>
      </dgm:prSet>
      <dgm:spPr/>
    </dgm:pt>
    <dgm:pt modelId="{91CF6663-2DB8-AF48-B232-8E9B40A6C6A8}" type="pres">
      <dgm:prSet presAssocID="{4541244D-97E8-4C2B-8F6D-A3DDDC337D03}" presName="parentText" presStyleLbl="node1" presStyleIdx="0" presStyleCnt="6">
        <dgm:presLayoutVars>
          <dgm:chMax val="0"/>
          <dgm:bulletEnabled val="1"/>
        </dgm:presLayoutVars>
      </dgm:prSet>
      <dgm:spPr/>
    </dgm:pt>
    <dgm:pt modelId="{28F61B15-BCF6-8B42-B28F-29BD67E320F5}" type="pres">
      <dgm:prSet presAssocID="{70A0923C-F9AC-45DD-AA8B-EFE9EC291DC4}" presName="spacer" presStyleCnt="0"/>
      <dgm:spPr/>
    </dgm:pt>
    <dgm:pt modelId="{308591DB-38AF-4A4B-980E-5D5321A33599}" type="pres">
      <dgm:prSet presAssocID="{28E632AC-BEB8-4ECA-8E08-974950DF0F92}" presName="parentText" presStyleLbl="node1" presStyleIdx="1" presStyleCnt="6">
        <dgm:presLayoutVars>
          <dgm:chMax val="0"/>
          <dgm:bulletEnabled val="1"/>
        </dgm:presLayoutVars>
      </dgm:prSet>
      <dgm:spPr/>
    </dgm:pt>
    <dgm:pt modelId="{9DE43259-7D0A-AF4F-9273-0965D535C83F}" type="pres">
      <dgm:prSet presAssocID="{B17648A8-E1CB-4164-BE9F-5CDBFDD29729}" presName="spacer" presStyleCnt="0"/>
      <dgm:spPr/>
    </dgm:pt>
    <dgm:pt modelId="{1D1AC69B-440E-404F-ADA4-DDDAE40B53DF}" type="pres">
      <dgm:prSet presAssocID="{91CF262A-F8DE-4AF5-9BDD-4E70BF17F398}" presName="parentText" presStyleLbl="node1" presStyleIdx="2" presStyleCnt="6">
        <dgm:presLayoutVars>
          <dgm:chMax val="0"/>
          <dgm:bulletEnabled val="1"/>
        </dgm:presLayoutVars>
      </dgm:prSet>
      <dgm:spPr/>
    </dgm:pt>
    <dgm:pt modelId="{34E401B9-699B-614D-BBA9-CA8FC6A19BE0}" type="pres">
      <dgm:prSet presAssocID="{8AF62DD4-4E9A-4599-A7E3-08641C186E92}" presName="spacer" presStyleCnt="0"/>
      <dgm:spPr/>
    </dgm:pt>
    <dgm:pt modelId="{8EF9A132-A62C-654C-9C45-5FA866E5E84D}" type="pres">
      <dgm:prSet presAssocID="{66F551FB-8D13-490C-BB22-00509E061CD0}" presName="parentText" presStyleLbl="node1" presStyleIdx="3" presStyleCnt="6">
        <dgm:presLayoutVars>
          <dgm:chMax val="0"/>
          <dgm:bulletEnabled val="1"/>
        </dgm:presLayoutVars>
      </dgm:prSet>
      <dgm:spPr/>
    </dgm:pt>
    <dgm:pt modelId="{60D9E7FD-EAAD-E149-B4A7-8D96B9B4759E}" type="pres">
      <dgm:prSet presAssocID="{3DED8BA0-91CC-4D5A-AE5A-038B43065148}" presName="spacer" presStyleCnt="0"/>
      <dgm:spPr/>
    </dgm:pt>
    <dgm:pt modelId="{8B02D912-4659-8C49-881D-51B7D615D005}" type="pres">
      <dgm:prSet presAssocID="{138EFCF4-8959-4921-BB9A-A407EF1BACB6}" presName="parentText" presStyleLbl="node1" presStyleIdx="4" presStyleCnt="6">
        <dgm:presLayoutVars>
          <dgm:chMax val="0"/>
          <dgm:bulletEnabled val="1"/>
        </dgm:presLayoutVars>
      </dgm:prSet>
      <dgm:spPr/>
    </dgm:pt>
    <dgm:pt modelId="{966E3B08-325D-844C-A75D-BB86C6724FDD}" type="pres">
      <dgm:prSet presAssocID="{A937D64F-D871-48E9-88A8-7520F67A2099}" presName="spacer" presStyleCnt="0"/>
      <dgm:spPr/>
    </dgm:pt>
    <dgm:pt modelId="{18096C3C-EC1D-5C42-8D2F-C6714B41D840}" type="pres">
      <dgm:prSet presAssocID="{2EE3237B-12CC-412D-B0D3-CF1320BB12CF}" presName="parentText" presStyleLbl="node1" presStyleIdx="5" presStyleCnt="6">
        <dgm:presLayoutVars>
          <dgm:chMax val="0"/>
          <dgm:bulletEnabled val="1"/>
        </dgm:presLayoutVars>
      </dgm:prSet>
      <dgm:spPr/>
    </dgm:pt>
    <dgm:pt modelId="{A3D663BB-605D-4749-A499-CF6DFD4F9DCA}" type="pres">
      <dgm:prSet presAssocID="{2EE3237B-12CC-412D-B0D3-CF1320BB12CF}" presName="childText" presStyleLbl="revTx" presStyleIdx="0" presStyleCnt="1">
        <dgm:presLayoutVars>
          <dgm:bulletEnabled val="1"/>
        </dgm:presLayoutVars>
      </dgm:prSet>
      <dgm:spPr/>
    </dgm:pt>
  </dgm:ptLst>
  <dgm:cxnLst>
    <dgm:cxn modelId="{BA516901-D1BE-4421-885A-BEB0B2676C64}" srcId="{85B4A586-E191-4090-B0CF-226C18160270}" destId="{2EE3237B-12CC-412D-B0D3-CF1320BB12CF}" srcOrd="5" destOrd="0" parTransId="{6FC598AC-6668-4F7A-AF66-284FB3907BCC}" sibTransId="{C59C47E0-6F13-4E92-A9E1-6A4DC993A71A}"/>
    <dgm:cxn modelId="{39D83812-FF7D-4CC5-A069-BDDB1862DF7C}" srcId="{85B4A586-E191-4090-B0CF-226C18160270}" destId="{28E632AC-BEB8-4ECA-8E08-974950DF0F92}" srcOrd="1" destOrd="0" parTransId="{305F522F-DCF2-41D6-9883-670F1B4767BF}" sibTransId="{B17648A8-E1CB-4164-BE9F-5CDBFDD29729}"/>
    <dgm:cxn modelId="{3BC58F18-B05F-43D1-98BE-205EA6F47D7A}" srcId="{85B4A586-E191-4090-B0CF-226C18160270}" destId="{91CF262A-F8DE-4AF5-9BDD-4E70BF17F398}" srcOrd="2" destOrd="0" parTransId="{D834D8E5-B77D-4A38-9E58-9CBC9680E063}" sibTransId="{8AF62DD4-4E9A-4599-A7E3-08641C186E92}"/>
    <dgm:cxn modelId="{017FD028-8DF4-1148-B9AD-43D2EDAA8339}" type="presOf" srcId="{91CF262A-F8DE-4AF5-9BDD-4E70BF17F398}" destId="{1D1AC69B-440E-404F-ADA4-DDDAE40B53DF}" srcOrd="0" destOrd="0" presId="urn:microsoft.com/office/officeart/2005/8/layout/vList2"/>
    <dgm:cxn modelId="{9064D934-4350-4B20-8CC0-ABABD86FB39F}" srcId="{2EE3237B-12CC-412D-B0D3-CF1320BB12CF}" destId="{01072C7D-70C7-4489-84AA-E27ADCA071A5}" srcOrd="2" destOrd="0" parTransId="{1935B71D-6CFC-4F75-A00E-3021357FB714}" sibTransId="{D09A279C-E6AF-4112-9429-3100806C36E2}"/>
    <dgm:cxn modelId="{81BD7E44-E96F-1648-841F-5C8FB54953A9}" type="presOf" srcId="{EB5D0B09-0F88-7C40-B68B-FD6F665F0417}" destId="{A3D663BB-605D-4749-A499-CF6DFD4F9DCA}" srcOrd="0" destOrd="3" presId="urn:microsoft.com/office/officeart/2005/8/layout/vList2"/>
    <dgm:cxn modelId="{9AF1DF4E-938F-4F35-B947-92B57FE8C4C3}" srcId="{2EE3237B-12CC-412D-B0D3-CF1320BB12CF}" destId="{AB8B4AD7-DFD7-4674-8FE4-DB829BAD2186}" srcOrd="0" destOrd="0" parTransId="{CDFDB687-B7EA-49BC-A94C-C2D29181D7A7}" sibTransId="{16BBFC81-4030-48F5-A7B3-2BE5AE2EADE2}"/>
    <dgm:cxn modelId="{A2958476-183E-684D-8387-2B141BDCEE59}" type="presOf" srcId="{138EFCF4-8959-4921-BB9A-A407EF1BACB6}" destId="{8B02D912-4659-8C49-881D-51B7D615D005}" srcOrd="0" destOrd="0" presId="urn:microsoft.com/office/officeart/2005/8/layout/vList2"/>
    <dgm:cxn modelId="{88A64C7B-1C81-5E44-BE62-AD74AE8538D8}" type="presOf" srcId="{01072C7D-70C7-4489-84AA-E27ADCA071A5}" destId="{A3D663BB-605D-4749-A499-CF6DFD4F9DCA}" srcOrd="0" destOrd="2" presId="urn:microsoft.com/office/officeart/2005/8/layout/vList2"/>
    <dgm:cxn modelId="{17CC2A7C-8932-644F-B11E-A07643B9A86C}" type="presOf" srcId="{2EE3237B-12CC-412D-B0D3-CF1320BB12CF}" destId="{18096C3C-EC1D-5C42-8D2F-C6714B41D840}" srcOrd="0" destOrd="0" presId="urn:microsoft.com/office/officeart/2005/8/layout/vList2"/>
    <dgm:cxn modelId="{1E8ED384-4069-4EC4-9985-6DA636B1ECF3}" srcId="{85B4A586-E191-4090-B0CF-226C18160270}" destId="{138EFCF4-8959-4921-BB9A-A407EF1BACB6}" srcOrd="4" destOrd="0" parTransId="{F3DF83C1-8A3D-4E0F-9E2A-411C49662D7A}" sibTransId="{A937D64F-D871-48E9-88A8-7520F67A2099}"/>
    <dgm:cxn modelId="{7AB29F9D-AD2E-4364-B069-1137223A8DC4}" srcId="{85B4A586-E191-4090-B0CF-226C18160270}" destId="{66F551FB-8D13-490C-BB22-00509E061CD0}" srcOrd="3" destOrd="0" parTransId="{B81A9BB8-2F6B-4F70-9DF2-E23A88B0BA0C}" sibTransId="{3DED8BA0-91CC-4D5A-AE5A-038B43065148}"/>
    <dgm:cxn modelId="{F4C2E4AD-60CA-D140-8861-6DAD74047EE6}" srcId="{2EE3237B-12CC-412D-B0D3-CF1320BB12CF}" destId="{EB5D0B09-0F88-7C40-B68B-FD6F665F0417}" srcOrd="3" destOrd="0" parTransId="{5FC5DDA9-F6F7-DE49-853E-1B1A64687B04}" sibTransId="{4EB3F69E-2423-B74D-99D7-31AE3D6F2C31}"/>
    <dgm:cxn modelId="{896789B5-CF62-4E40-84AC-A912E52BD0EA}" type="presOf" srcId="{28E632AC-BEB8-4ECA-8E08-974950DF0F92}" destId="{308591DB-38AF-4A4B-980E-5D5321A33599}" srcOrd="0" destOrd="0" presId="urn:microsoft.com/office/officeart/2005/8/layout/vList2"/>
    <dgm:cxn modelId="{A88FB7BC-9F57-C548-98B7-C4FC432B79BA}" type="presOf" srcId="{4541244D-97E8-4C2B-8F6D-A3DDDC337D03}" destId="{91CF6663-2DB8-AF48-B232-8E9B40A6C6A8}" srcOrd="0" destOrd="0" presId="urn:microsoft.com/office/officeart/2005/8/layout/vList2"/>
    <dgm:cxn modelId="{E86043C1-F764-475D-8791-A90067009AD7}" srcId="{85B4A586-E191-4090-B0CF-226C18160270}" destId="{4541244D-97E8-4C2B-8F6D-A3DDDC337D03}" srcOrd="0" destOrd="0" parTransId="{09D51C9D-5B1C-4F4C-AC54-6710E030F3DA}" sibTransId="{70A0923C-F9AC-45DD-AA8B-EFE9EC291DC4}"/>
    <dgm:cxn modelId="{DBD047C8-DDDB-3C44-B9C1-54CDCD15F8C4}" type="presOf" srcId="{85B4A586-E191-4090-B0CF-226C18160270}" destId="{541D9175-AD26-1943-A68D-9B148432ED52}" srcOrd="0" destOrd="0" presId="urn:microsoft.com/office/officeart/2005/8/layout/vList2"/>
    <dgm:cxn modelId="{6F0BD3E0-1EDC-F34D-BF62-A6D0F2D3660F}" type="presOf" srcId="{9B5E01C8-2FAF-4B9D-8418-D7A0B2D6C1CA}" destId="{A3D663BB-605D-4749-A499-CF6DFD4F9DCA}" srcOrd="0" destOrd="1" presId="urn:microsoft.com/office/officeart/2005/8/layout/vList2"/>
    <dgm:cxn modelId="{3B1B78E1-1386-B746-8F43-E49AB202299F}" type="presOf" srcId="{66F551FB-8D13-490C-BB22-00509E061CD0}" destId="{8EF9A132-A62C-654C-9C45-5FA866E5E84D}" srcOrd="0" destOrd="0" presId="urn:microsoft.com/office/officeart/2005/8/layout/vList2"/>
    <dgm:cxn modelId="{B66E9FF3-6783-4C63-A0BC-83DD3C8FFB80}" srcId="{2EE3237B-12CC-412D-B0D3-CF1320BB12CF}" destId="{9B5E01C8-2FAF-4B9D-8418-D7A0B2D6C1CA}" srcOrd="1" destOrd="0" parTransId="{95061FB6-6906-46E0-97C8-3F9CE6919844}" sibTransId="{35B23F09-3566-47B9-B77C-0667ED409303}"/>
    <dgm:cxn modelId="{E080A0FE-41B5-5B4B-A1EB-F326544454CB}" type="presOf" srcId="{AB8B4AD7-DFD7-4674-8FE4-DB829BAD2186}" destId="{A3D663BB-605D-4749-A499-CF6DFD4F9DCA}" srcOrd="0" destOrd="0" presId="urn:microsoft.com/office/officeart/2005/8/layout/vList2"/>
    <dgm:cxn modelId="{3F523324-1244-5B4F-8755-8DCDC6960DB9}" type="presParOf" srcId="{541D9175-AD26-1943-A68D-9B148432ED52}" destId="{91CF6663-2DB8-AF48-B232-8E9B40A6C6A8}" srcOrd="0" destOrd="0" presId="urn:microsoft.com/office/officeart/2005/8/layout/vList2"/>
    <dgm:cxn modelId="{24A21F74-DB61-FE41-8776-AA13FFFB2A18}" type="presParOf" srcId="{541D9175-AD26-1943-A68D-9B148432ED52}" destId="{28F61B15-BCF6-8B42-B28F-29BD67E320F5}" srcOrd="1" destOrd="0" presId="urn:microsoft.com/office/officeart/2005/8/layout/vList2"/>
    <dgm:cxn modelId="{6F4B67D5-BC9B-184D-B1E0-9F84409093CD}" type="presParOf" srcId="{541D9175-AD26-1943-A68D-9B148432ED52}" destId="{308591DB-38AF-4A4B-980E-5D5321A33599}" srcOrd="2" destOrd="0" presId="urn:microsoft.com/office/officeart/2005/8/layout/vList2"/>
    <dgm:cxn modelId="{7A2E4EFA-7752-DE42-9268-ECC65AE1E92F}" type="presParOf" srcId="{541D9175-AD26-1943-A68D-9B148432ED52}" destId="{9DE43259-7D0A-AF4F-9273-0965D535C83F}" srcOrd="3" destOrd="0" presId="urn:microsoft.com/office/officeart/2005/8/layout/vList2"/>
    <dgm:cxn modelId="{A2AC8611-2D1F-7243-8D75-7120075ED1F7}" type="presParOf" srcId="{541D9175-AD26-1943-A68D-9B148432ED52}" destId="{1D1AC69B-440E-404F-ADA4-DDDAE40B53DF}" srcOrd="4" destOrd="0" presId="urn:microsoft.com/office/officeart/2005/8/layout/vList2"/>
    <dgm:cxn modelId="{493A7124-E0D6-1A49-972C-FCD00A83B909}" type="presParOf" srcId="{541D9175-AD26-1943-A68D-9B148432ED52}" destId="{34E401B9-699B-614D-BBA9-CA8FC6A19BE0}" srcOrd="5" destOrd="0" presId="urn:microsoft.com/office/officeart/2005/8/layout/vList2"/>
    <dgm:cxn modelId="{B1E092A0-BB32-B845-B894-E535FB618399}" type="presParOf" srcId="{541D9175-AD26-1943-A68D-9B148432ED52}" destId="{8EF9A132-A62C-654C-9C45-5FA866E5E84D}" srcOrd="6" destOrd="0" presId="urn:microsoft.com/office/officeart/2005/8/layout/vList2"/>
    <dgm:cxn modelId="{B8A4158F-E39E-0248-9C85-398C779C935F}" type="presParOf" srcId="{541D9175-AD26-1943-A68D-9B148432ED52}" destId="{60D9E7FD-EAAD-E149-B4A7-8D96B9B4759E}" srcOrd="7" destOrd="0" presId="urn:microsoft.com/office/officeart/2005/8/layout/vList2"/>
    <dgm:cxn modelId="{B917F773-0B47-F745-B832-36FAB6FB5167}" type="presParOf" srcId="{541D9175-AD26-1943-A68D-9B148432ED52}" destId="{8B02D912-4659-8C49-881D-51B7D615D005}" srcOrd="8" destOrd="0" presId="urn:microsoft.com/office/officeart/2005/8/layout/vList2"/>
    <dgm:cxn modelId="{BE89EC10-4968-4742-B19D-3C9F1A572D80}" type="presParOf" srcId="{541D9175-AD26-1943-A68D-9B148432ED52}" destId="{966E3B08-325D-844C-A75D-BB86C6724FDD}" srcOrd="9" destOrd="0" presId="urn:microsoft.com/office/officeart/2005/8/layout/vList2"/>
    <dgm:cxn modelId="{9669B331-63A6-7041-B6D4-4DEB7847477D}" type="presParOf" srcId="{541D9175-AD26-1943-A68D-9B148432ED52}" destId="{18096C3C-EC1D-5C42-8D2F-C6714B41D840}" srcOrd="10" destOrd="0" presId="urn:microsoft.com/office/officeart/2005/8/layout/vList2"/>
    <dgm:cxn modelId="{5CA7F67B-BA28-E541-AF32-8F975F8B35A4}" type="presParOf" srcId="{541D9175-AD26-1943-A68D-9B148432ED52}" destId="{A3D663BB-605D-4749-A499-CF6DFD4F9DCA}" srcOrd="11"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4E744E-6DFE-427E-840A-3210D74EF0DC}" type="doc">
      <dgm:prSet loTypeId="urn:microsoft.com/office/officeart/2005/8/layout/vList2" loCatId="list" qsTypeId="urn:microsoft.com/office/officeart/2005/8/quickstyle/simple2" qsCatId="simple" csTypeId="urn:microsoft.com/office/officeart/2005/8/colors/accent6_2" csCatId="accent6" phldr="1"/>
      <dgm:spPr/>
      <dgm:t>
        <a:bodyPr/>
        <a:lstStyle/>
        <a:p>
          <a:endParaRPr lang="en-US"/>
        </a:p>
      </dgm:t>
    </dgm:pt>
    <dgm:pt modelId="{66EBD5EB-4B0D-4751-89FE-53D0ED6D1523}">
      <dgm:prSet/>
      <dgm:spPr/>
      <dgm:t>
        <a:bodyPr/>
        <a:lstStyle/>
        <a:p>
          <a:pPr>
            <a:defRPr b="1"/>
          </a:pPr>
          <a:r>
            <a:rPr lang="en-US" dirty="0"/>
            <a:t>1 : 9</a:t>
          </a:r>
        </a:p>
      </dgm:t>
    </dgm:pt>
    <dgm:pt modelId="{D6A3FCDE-9F39-43D4-AE36-34E93F24F215}" type="parTrans" cxnId="{93FA1A1F-D6C0-4FE8-9916-3F5453344DDB}">
      <dgm:prSet/>
      <dgm:spPr/>
      <dgm:t>
        <a:bodyPr/>
        <a:lstStyle/>
        <a:p>
          <a:endParaRPr lang="en-US"/>
        </a:p>
      </dgm:t>
    </dgm:pt>
    <dgm:pt modelId="{30AF2BB3-1AA1-4D4D-A44A-1B03816001E4}" type="sibTrans" cxnId="{93FA1A1F-D6C0-4FE8-9916-3F5453344DDB}">
      <dgm:prSet/>
      <dgm:spPr/>
      <dgm:t>
        <a:bodyPr/>
        <a:lstStyle/>
        <a:p>
          <a:endParaRPr lang="en-US"/>
        </a:p>
      </dgm:t>
    </dgm:pt>
    <dgm:pt modelId="{904CB61B-63D3-40AB-BD2B-1555F6D7D7D9}">
      <dgm:prSet/>
      <dgm:spPr/>
      <dgm:t>
        <a:bodyPr/>
        <a:lstStyle/>
        <a:p>
          <a:r>
            <a:rPr lang="en-US" dirty="0"/>
            <a:t>One in 9 girls </a:t>
          </a:r>
        </a:p>
      </dgm:t>
    </dgm:pt>
    <dgm:pt modelId="{F2EE63C2-1C9F-4453-A6AD-6F0A8039BEA4}" type="parTrans" cxnId="{8F30AA16-39C8-4ECA-A893-325497973E58}">
      <dgm:prSet/>
      <dgm:spPr/>
      <dgm:t>
        <a:bodyPr/>
        <a:lstStyle/>
        <a:p>
          <a:endParaRPr lang="en-US"/>
        </a:p>
      </dgm:t>
    </dgm:pt>
    <dgm:pt modelId="{A25DB53D-958B-484D-8094-8B4A2E6D0054}" type="sibTrans" cxnId="{8F30AA16-39C8-4ECA-A893-325497973E58}">
      <dgm:prSet/>
      <dgm:spPr/>
      <dgm:t>
        <a:bodyPr/>
        <a:lstStyle/>
        <a:p>
          <a:endParaRPr lang="en-US"/>
        </a:p>
      </dgm:t>
    </dgm:pt>
    <dgm:pt modelId="{7F96A294-3C4E-4F3A-A170-DACF23FDD4AE}">
      <dgm:prSet/>
      <dgm:spPr/>
      <dgm:t>
        <a:bodyPr/>
        <a:lstStyle/>
        <a:p>
          <a:pPr>
            <a:defRPr b="1"/>
          </a:pPr>
          <a:r>
            <a:rPr lang="en-US" dirty="0"/>
            <a:t>1 : 20</a:t>
          </a:r>
        </a:p>
      </dgm:t>
    </dgm:pt>
    <dgm:pt modelId="{2194C5B4-8910-4C08-90D7-C0ECAB3F3116}" type="parTrans" cxnId="{F6BF3412-BCCC-4814-A18E-64BE82542E02}">
      <dgm:prSet/>
      <dgm:spPr/>
      <dgm:t>
        <a:bodyPr/>
        <a:lstStyle/>
        <a:p>
          <a:endParaRPr lang="en-US"/>
        </a:p>
      </dgm:t>
    </dgm:pt>
    <dgm:pt modelId="{01F2269B-5058-4366-8EE4-EE8C2B35D480}" type="sibTrans" cxnId="{F6BF3412-BCCC-4814-A18E-64BE82542E02}">
      <dgm:prSet/>
      <dgm:spPr/>
      <dgm:t>
        <a:bodyPr/>
        <a:lstStyle/>
        <a:p>
          <a:endParaRPr lang="en-US"/>
        </a:p>
      </dgm:t>
    </dgm:pt>
    <dgm:pt modelId="{0B9944BB-6A75-4FA7-AF96-4056778170B1}">
      <dgm:prSet/>
      <dgm:spPr/>
      <dgm:t>
        <a:bodyPr/>
        <a:lstStyle/>
        <a:p>
          <a:r>
            <a:rPr lang="en-US" dirty="0"/>
            <a:t>1 in 20 boys </a:t>
          </a:r>
        </a:p>
      </dgm:t>
    </dgm:pt>
    <dgm:pt modelId="{4422D73A-20E0-41C7-87B7-C188AAD08367}" type="parTrans" cxnId="{D26E7909-CBB6-4998-80BA-224BBB9C2ABD}">
      <dgm:prSet/>
      <dgm:spPr/>
      <dgm:t>
        <a:bodyPr/>
        <a:lstStyle/>
        <a:p>
          <a:endParaRPr lang="en-US"/>
        </a:p>
      </dgm:t>
    </dgm:pt>
    <dgm:pt modelId="{D6DDCAE8-57E7-4925-936D-EA13AD7D5A68}" type="sibTrans" cxnId="{D26E7909-CBB6-4998-80BA-224BBB9C2ABD}">
      <dgm:prSet/>
      <dgm:spPr/>
      <dgm:t>
        <a:bodyPr/>
        <a:lstStyle/>
        <a:p>
          <a:endParaRPr lang="en-US"/>
        </a:p>
      </dgm:t>
    </dgm:pt>
    <dgm:pt modelId="{821A1415-D3E8-405B-B3B5-6E19F9F78A1C}">
      <dgm:prSet/>
      <dgm:spPr/>
      <dgm:t>
        <a:bodyPr/>
        <a:lstStyle/>
        <a:p>
          <a:r>
            <a:rPr lang="en-US" dirty="0"/>
            <a:t>82% of all victims under 18 are female*</a:t>
          </a:r>
        </a:p>
      </dgm:t>
    </dgm:pt>
    <dgm:pt modelId="{B3B0B038-A52D-420B-9FD8-CF5711A6031C}" type="parTrans" cxnId="{FB294593-1FBC-41D8-A646-C6F812B0CC0B}">
      <dgm:prSet/>
      <dgm:spPr/>
      <dgm:t>
        <a:bodyPr/>
        <a:lstStyle/>
        <a:p>
          <a:endParaRPr lang="en-US"/>
        </a:p>
      </dgm:t>
    </dgm:pt>
    <dgm:pt modelId="{843B024D-80F1-4FDD-9F2F-9CE044BBD55A}" type="sibTrans" cxnId="{FB294593-1FBC-41D8-A646-C6F812B0CC0B}">
      <dgm:prSet/>
      <dgm:spPr/>
      <dgm:t>
        <a:bodyPr/>
        <a:lstStyle/>
        <a:p>
          <a:endParaRPr lang="en-US"/>
        </a:p>
      </dgm:t>
    </dgm:pt>
    <dgm:pt modelId="{0978837A-510D-E746-A3A3-D826A2F3F08B}">
      <dgm:prSet/>
      <dgm:spPr/>
      <dgm:t>
        <a:bodyPr/>
        <a:lstStyle/>
        <a:p>
          <a:r>
            <a:rPr lang="en-US" dirty="0"/>
            <a:t>Females ages 16-19 are 4 times more likely than the general population to be victims of rape, attempted rape, or sexual assault.</a:t>
          </a:r>
        </a:p>
      </dgm:t>
    </dgm:pt>
    <dgm:pt modelId="{0AFAC913-FFD4-3E49-B652-42B7D4718FF6}" type="parTrans" cxnId="{5C5EE5AE-5B38-7D42-A1AF-64F4AE9EEC3E}">
      <dgm:prSet/>
      <dgm:spPr/>
      <dgm:t>
        <a:bodyPr/>
        <a:lstStyle/>
        <a:p>
          <a:endParaRPr lang="en-US"/>
        </a:p>
      </dgm:t>
    </dgm:pt>
    <dgm:pt modelId="{E58A89CB-C468-4840-8726-A541A9E69962}" type="sibTrans" cxnId="{5C5EE5AE-5B38-7D42-A1AF-64F4AE9EEC3E}">
      <dgm:prSet/>
      <dgm:spPr/>
      <dgm:t>
        <a:bodyPr/>
        <a:lstStyle/>
        <a:p>
          <a:endParaRPr lang="en-US"/>
        </a:p>
      </dgm:t>
    </dgm:pt>
    <dgm:pt modelId="{CE6D254E-949D-4743-B959-58CF70C8DC45}" type="pres">
      <dgm:prSet presAssocID="{404E744E-6DFE-427E-840A-3210D74EF0DC}" presName="linear" presStyleCnt="0">
        <dgm:presLayoutVars>
          <dgm:animLvl val="lvl"/>
          <dgm:resizeHandles val="exact"/>
        </dgm:presLayoutVars>
      </dgm:prSet>
      <dgm:spPr/>
    </dgm:pt>
    <dgm:pt modelId="{73CAC6ED-2362-064B-AFAC-C685659E37F2}" type="pres">
      <dgm:prSet presAssocID="{66EBD5EB-4B0D-4751-89FE-53D0ED6D1523}" presName="parentText" presStyleLbl="node1" presStyleIdx="0" presStyleCnt="2" custScaleX="16206" custLinFactNeighborX="-42644" custLinFactNeighborY="-2721">
        <dgm:presLayoutVars>
          <dgm:chMax val="0"/>
          <dgm:bulletEnabled val="1"/>
        </dgm:presLayoutVars>
      </dgm:prSet>
      <dgm:spPr/>
    </dgm:pt>
    <dgm:pt modelId="{4999AFD1-0A3D-2B46-8427-095AF522E809}" type="pres">
      <dgm:prSet presAssocID="{66EBD5EB-4B0D-4751-89FE-53D0ED6D1523}" presName="childText" presStyleLbl="revTx" presStyleIdx="0" presStyleCnt="2">
        <dgm:presLayoutVars>
          <dgm:bulletEnabled val="1"/>
        </dgm:presLayoutVars>
      </dgm:prSet>
      <dgm:spPr/>
    </dgm:pt>
    <dgm:pt modelId="{0F3ADEB7-1CBC-1B4B-919D-A027FFF07AFF}" type="pres">
      <dgm:prSet presAssocID="{7F96A294-3C4E-4F3A-A170-DACF23FDD4AE}" presName="parentText" presStyleLbl="node1" presStyleIdx="1" presStyleCnt="2" custScaleX="30829" custLinFactNeighborX="-39384" custLinFactNeighborY="-6370">
        <dgm:presLayoutVars>
          <dgm:chMax val="0"/>
          <dgm:bulletEnabled val="1"/>
        </dgm:presLayoutVars>
      </dgm:prSet>
      <dgm:spPr/>
    </dgm:pt>
    <dgm:pt modelId="{D1FC1C74-C1B0-8247-A4C3-E1CEAAF18EF5}" type="pres">
      <dgm:prSet presAssocID="{7F96A294-3C4E-4F3A-A170-DACF23FDD4AE}" presName="childText" presStyleLbl="revTx" presStyleIdx="1" presStyleCnt="2">
        <dgm:presLayoutVars>
          <dgm:bulletEnabled val="1"/>
        </dgm:presLayoutVars>
      </dgm:prSet>
      <dgm:spPr/>
    </dgm:pt>
  </dgm:ptLst>
  <dgm:cxnLst>
    <dgm:cxn modelId="{6C8A8207-05FA-8B4C-A0F2-B89721F5008B}" type="presOf" srcId="{821A1415-D3E8-405B-B3B5-6E19F9F78A1C}" destId="{D1FC1C74-C1B0-8247-A4C3-E1CEAAF18EF5}" srcOrd="0" destOrd="1" presId="urn:microsoft.com/office/officeart/2005/8/layout/vList2"/>
    <dgm:cxn modelId="{D26E7909-CBB6-4998-80BA-224BBB9C2ABD}" srcId="{7F96A294-3C4E-4F3A-A170-DACF23FDD4AE}" destId="{0B9944BB-6A75-4FA7-AF96-4056778170B1}" srcOrd="0" destOrd="0" parTransId="{4422D73A-20E0-41C7-87B7-C188AAD08367}" sibTransId="{D6DDCAE8-57E7-4925-936D-EA13AD7D5A68}"/>
    <dgm:cxn modelId="{F6BF3412-BCCC-4814-A18E-64BE82542E02}" srcId="{404E744E-6DFE-427E-840A-3210D74EF0DC}" destId="{7F96A294-3C4E-4F3A-A170-DACF23FDD4AE}" srcOrd="1" destOrd="0" parTransId="{2194C5B4-8910-4C08-90D7-C0ECAB3F3116}" sibTransId="{01F2269B-5058-4366-8EE4-EE8C2B35D480}"/>
    <dgm:cxn modelId="{8F30AA16-39C8-4ECA-A893-325497973E58}" srcId="{66EBD5EB-4B0D-4751-89FE-53D0ED6D1523}" destId="{904CB61B-63D3-40AB-BD2B-1555F6D7D7D9}" srcOrd="0" destOrd="0" parTransId="{F2EE63C2-1C9F-4453-A6AD-6F0A8039BEA4}" sibTransId="{A25DB53D-958B-484D-8094-8B4A2E6D0054}"/>
    <dgm:cxn modelId="{93FA1A1F-D6C0-4FE8-9916-3F5453344DDB}" srcId="{404E744E-6DFE-427E-840A-3210D74EF0DC}" destId="{66EBD5EB-4B0D-4751-89FE-53D0ED6D1523}" srcOrd="0" destOrd="0" parTransId="{D6A3FCDE-9F39-43D4-AE36-34E93F24F215}" sibTransId="{30AF2BB3-1AA1-4D4D-A44A-1B03816001E4}"/>
    <dgm:cxn modelId="{D5497138-7B37-2344-9AC8-F7FF2E6C0226}" type="presOf" srcId="{904CB61B-63D3-40AB-BD2B-1555F6D7D7D9}" destId="{4999AFD1-0A3D-2B46-8427-095AF522E809}" srcOrd="0" destOrd="0" presId="urn:microsoft.com/office/officeart/2005/8/layout/vList2"/>
    <dgm:cxn modelId="{7865F442-157B-7E4D-B5AC-B8576F604381}" type="presOf" srcId="{0978837A-510D-E746-A3A3-D826A2F3F08B}" destId="{4999AFD1-0A3D-2B46-8427-095AF522E809}" srcOrd="0" destOrd="1" presId="urn:microsoft.com/office/officeart/2005/8/layout/vList2"/>
    <dgm:cxn modelId="{34D61A62-6FE4-EE4C-ABE3-121A3DD2327C}" type="presOf" srcId="{0B9944BB-6A75-4FA7-AF96-4056778170B1}" destId="{D1FC1C74-C1B0-8247-A4C3-E1CEAAF18EF5}" srcOrd="0" destOrd="0" presId="urn:microsoft.com/office/officeart/2005/8/layout/vList2"/>
    <dgm:cxn modelId="{FB294593-1FBC-41D8-A646-C6F812B0CC0B}" srcId="{0B9944BB-6A75-4FA7-AF96-4056778170B1}" destId="{821A1415-D3E8-405B-B3B5-6E19F9F78A1C}" srcOrd="0" destOrd="0" parTransId="{B3B0B038-A52D-420B-9FD8-CF5711A6031C}" sibTransId="{843B024D-80F1-4FDD-9F2F-9CE044BBD55A}"/>
    <dgm:cxn modelId="{5C5EE5AE-5B38-7D42-A1AF-64F4AE9EEC3E}" srcId="{66EBD5EB-4B0D-4751-89FE-53D0ED6D1523}" destId="{0978837A-510D-E746-A3A3-D826A2F3F08B}" srcOrd="1" destOrd="0" parTransId="{0AFAC913-FFD4-3E49-B652-42B7D4718FF6}" sibTransId="{E58A89CB-C468-4840-8726-A541A9E69962}"/>
    <dgm:cxn modelId="{0F0379B1-F0CE-1C4E-9BC9-F42A423D0103}" type="presOf" srcId="{404E744E-6DFE-427E-840A-3210D74EF0DC}" destId="{CE6D254E-949D-4743-B959-58CF70C8DC45}" srcOrd="0" destOrd="0" presId="urn:microsoft.com/office/officeart/2005/8/layout/vList2"/>
    <dgm:cxn modelId="{F69EB6BA-1E4E-8C4E-B398-1F858942F23D}" type="presOf" srcId="{7F96A294-3C4E-4F3A-A170-DACF23FDD4AE}" destId="{0F3ADEB7-1CBC-1B4B-919D-A027FFF07AFF}" srcOrd="0" destOrd="0" presId="urn:microsoft.com/office/officeart/2005/8/layout/vList2"/>
    <dgm:cxn modelId="{27CD54E9-6A94-7E47-AE41-C660BD70D212}" type="presOf" srcId="{66EBD5EB-4B0D-4751-89FE-53D0ED6D1523}" destId="{73CAC6ED-2362-064B-AFAC-C685659E37F2}" srcOrd="0" destOrd="0" presId="urn:microsoft.com/office/officeart/2005/8/layout/vList2"/>
    <dgm:cxn modelId="{37769D2B-C339-334E-9651-D11BD04C8DD6}" type="presParOf" srcId="{CE6D254E-949D-4743-B959-58CF70C8DC45}" destId="{73CAC6ED-2362-064B-AFAC-C685659E37F2}" srcOrd="0" destOrd="0" presId="urn:microsoft.com/office/officeart/2005/8/layout/vList2"/>
    <dgm:cxn modelId="{A8F8BF31-A4DF-0D4A-AE7C-4FC8945CEB04}" type="presParOf" srcId="{CE6D254E-949D-4743-B959-58CF70C8DC45}" destId="{4999AFD1-0A3D-2B46-8427-095AF522E809}" srcOrd="1" destOrd="0" presId="urn:microsoft.com/office/officeart/2005/8/layout/vList2"/>
    <dgm:cxn modelId="{113B7910-5C2D-7C41-8936-F03F9D35383D}" type="presParOf" srcId="{CE6D254E-949D-4743-B959-58CF70C8DC45}" destId="{0F3ADEB7-1CBC-1B4B-919D-A027FFF07AFF}" srcOrd="2" destOrd="0" presId="urn:microsoft.com/office/officeart/2005/8/layout/vList2"/>
    <dgm:cxn modelId="{13CE74D4-8F55-4542-8BB9-B94D1A240E76}" type="presParOf" srcId="{CE6D254E-949D-4743-B959-58CF70C8DC45}" destId="{D1FC1C74-C1B0-8247-A4C3-E1CEAAF18EF5}"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C87253-D64C-4F7D-B8AD-3B818E989AA8}"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D9E3B73D-4C09-4BE8-BCC9-58C8EE6765F1}">
      <dgm:prSet/>
      <dgm:spPr/>
      <dgm:t>
        <a:bodyPr/>
        <a:lstStyle/>
        <a:p>
          <a:r>
            <a:rPr lang="en-US" b="1" u="sng" dirty="0"/>
            <a:t>Create awareness and fund research that support safe havens</a:t>
          </a:r>
          <a:endParaRPr lang="en-US" dirty="0"/>
        </a:p>
      </dgm:t>
    </dgm:pt>
    <dgm:pt modelId="{04B7A8E8-9480-433A-BC00-0DF232902846}" type="parTrans" cxnId="{640F6DF1-C3C5-4F82-9036-674394732C6D}">
      <dgm:prSet/>
      <dgm:spPr/>
      <dgm:t>
        <a:bodyPr/>
        <a:lstStyle/>
        <a:p>
          <a:endParaRPr lang="en-US"/>
        </a:p>
      </dgm:t>
    </dgm:pt>
    <dgm:pt modelId="{91816F35-CFF4-446E-865A-6E374C12343D}" type="sibTrans" cxnId="{640F6DF1-C3C5-4F82-9036-674394732C6D}">
      <dgm:prSet/>
      <dgm:spPr/>
      <dgm:t>
        <a:bodyPr/>
        <a:lstStyle/>
        <a:p>
          <a:endParaRPr lang="en-US"/>
        </a:p>
      </dgm:t>
    </dgm:pt>
    <dgm:pt modelId="{AC08C922-2D37-4E6A-AAE4-0980290394F7}">
      <dgm:prSet/>
      <dgm:spPr/>
      <dgm:t>
        <a:bodyPr/>
        <a:lstStyle/>
        <a:p>
          <a:r>
            <a:rPr lang="en-US" dirty="0"/>
            <a:t>We engage and send beneficiaries and sponsors quarterly newsletters, journals, and emails that contribute to business content, which can be hung in store or on bulletin boards to improve community activism! In 2023-2024, we have already received $9000+ in donations!</a:t>
          </a:r>
        </a:p>
      </dgm:t>
    </dgm:pt>
    <dgm:pt modelId="{918C1C63-CA8E-4DC2-B736-F49A18E84B35}" type="parTrans" cxnId="{CB5721EC-C499-4836-A601-56695F58B568}">
      <dgm:prSet/>
      <dgm:spPr/>
      <dgm:t>
        <a:bodyPr/>
        <a:lstStyle/>
        <a:p>
          <a:endParaRPr lang="en-US"/>
        </a:p>
      </dgm:t>
    </dgm:pt>
    <dgm:pt modelId="{52990047-8079-4B4E-999F-37E2F5210748}" type="sibTrans" cxnId="{CB5721EC-C499-4836-A601-56695F58B568}">
      <dgm:prSet/>
      <dgm:spPr/>
      <dgm:t>
        <a:bodyPr/>
        <a:lstStyle/>
        <a:p>
          <a:endParaRPr lang="en-US"/>
        </a:p>
      </dgm:t>
    </dgm:pt>
    <dgm:pt modelId="{9C9093F8-7E3E-468B-BED4-DE3B5BD931E5}">
      <dgm:prSet/>
      <dgm:spPr/>
      <dgm:t>
        <a:bodyPr/>
        <a:lstStyle/>
        <a:p>
          <a:r>
            <a:rPr lang="en-US" b="1" u="sng" dirty="0"/>
            <a:t>Prevent child sexual abuse misconceptions by attending events that promote family unity and healthy community relationships</a:t>
          </a:r>
          <a:endParaRPr lang="en-US" dirty="0"/>
        </a:p>
      </dgm:t>
    </dgm:pt>
    <dgm:pt modelId="{927FF09F-CE11-4711-B152-D65CF6552263}" type="parTrans" cxnId="{244C51AD-4653-4EBC-9DDA-F55F6D237D40}">
      <dgm:prSet/>
      <dgm:spPr/>
      <dgm:t>
        <a:bodyPr/>
        <a:lstStyle/>
        <a:p>
          <a:endParaRPr lang="en-US"/>
        </a:p>
      </dgm:t>
    </dgm:pt>
    <dgm:pt modelId="{2D3EE640-19A0-477E-B153-3990ABCAE5CF}" type="sibTrans" cxnId="{244C51AD-4653-4EBC-9DDA-F55F6D237D40}">
      <dgm:prSet/>
      <dgm:spPr/>
      <dgm:t>
        <a:bodyPr/>
        <a:lstStyle/>
        <a:p>
          <a:endParaRPr lang="en-US"/>
        </a:p>
      </dgm:t>
    </dgm:pt>
    <dgm:pt modelId="{4AE3773D-5E8C-42C3-A551-C3BC637B8F1C}">
      <dgm:prSet/>
      <dgm:spPr/>
      <dgm:t>
        <a:bodyPr/>
        <a:lstStyle/>
        <a:p>
          <a:r>
            <a:rPr lang="en-US" dirty="0"/>
            <a:t>Each membership offers sponsors the choice to collaborate on 2-10 pre-existing or new events, with professional spokespersons and representatives in attendance!</a:t>
          </a:r>
        </a:p>
      </dgm:t>
    </dgm:pt>
    <dgm:pt modelId="{A54939F0-47F8-4FD5-9343-F4A655E36DCF}" type="parTrans" cxnId="{AFE7EF03-1833-4FAC-BB09-60CABE408DD5}">
      <dgm:prSet/>
      <dgm:spPr/>
      <dgm:t>
        <a:bodyPr/>
        <a:lstStyle/>
        <a:p>
          <a:endParaRPr lang="en-US"/>
        </a:p>
      </dgm:t>
    </dgm:pt>
    <dgm:pt modelId="{5BD33F17-6D9E-43D4-8D50-1832CB2CDA95}" type="sibTrans" cxnId="{AFE7EF03-1833-4FAC-BB09-60CABE408DD5}">
      <dgm:prSet/>
      <dgm:spPr/>
      <dgm:t>
        <a:bodyPr/>
        <a:lstStyle/>
        <a:p>
          <a:endParaRPr lang="en-US"/>
        </a:p>
      </dgm:t>
    </dgm:pt>
    <dgm:pt modelId="{3BAA78BC-1DD6-4B59-AC03-432A8E40354A}">
      <dgm:prSet/>
      <dgm:spPr/>
      <dgm:t>
        <a:bodyPr/>
        <a:lstStyle/>
        <a:p>
          <a:r>
            <a:rPr lang="en-US" b="1" u="sng" dirty="0"/>
            <a:t>Monthly online advocacy to improve local community and business</a:t>
          </a:r>
          <a:endParaRPr lang="en-US" dirty="0"/>
        </a:p>
      </dgm:t>
    </dgm:pt>
    <dgm:pt modelId="{91FF4888-274D-4FA5-AB3B-F85025B73D38}" type="parTrans" cxnId="{26D5F256-5F42-48BB-B1C2-6B01647D4C0E}">
      <dgm:prSet/>
      <dgm:spPr/>
      <dgm:t>
        <a:bodyPr/>
        <a:lstStyle/>
        <a:p>
          <a:endParaRPr lang="en-US"/>
        </a:p>
      </dgm:t>
    </dgm:pt>
    <dgm:pt modelId="{78FCB60F-40DD-4D94-BA64-78E0D2062986}" type="sibTrans" cxnId="{26D5F256-5F42-48BB-B1C2-6B01647D4C0E}">
      <dgm:prSet/>
      <dgm:spPr/>
      <dgm:t>
        <a:bodyPr/>
        <a:lstStyle/>
        <a:p>
          <a:endParaRPr lang="en-US"/>
        </a:p>
      </dgm:t>
    </dgm:pt>
    <dgm:pt modelId="{7ABDDE9F-55D9-499E-81E5-EBDCE52DE7FD}">
      <dgm:prSet/>
      <dgm:spPr/>
      <dgm:t>
        <a:bodyPr/>
        <a:lstStyle/>
        <a:p>
          <a:r>
            <a:rPr lang="en-US" dirty="0"/>
            <a:t>Each membership tier offers sponsors professional website advertisement and citations, blog access, event photography rights, and expert commentary on specified websites!</a:t>
          </a:r>
        </a:p>
      </dgm:t>
    </dgm:pt>
    <dgm:pt modelId="{F90BCA75-F182-4ABA-AE2A-6C5DFEC89A3E}" type="parTrans" cxnId="{8992CF2E-4C09-4944-917B-B5DC226472BD}">
      <dgm:prSet/>
      <dgm:spPr/>
      <dgm:t>
        <a:bodyPr/>
        <a:lstStyle/>
        <a:p>
          <a:endParaRPr lang="en-US"/>
        </a:p>
      </dgm:t>
    </dgm:pt>
    <dgm:pt modelId="{55DC0DCB-1BC9-4F0A-A61A-4D22517ED46E}" type="sibTrans" cxnId="{8992CF2E-4C09-4944-917B-B5DC226472BD}">
      <dgm:prSet/>
      <dgm:spPr/>
      <dgm:t>
        <a:bodyPr/>
        <a:lstStyle/>
        <a:p>
          <a:endParaRPr lang="en-US"/>
        </a:p>
      </dgm:t>
    </dgm:pt>
    <dgm:pt modelId="{B2636605-3CDC-457C-898B-EB2032FCAC46}">
      <dgm:prSet/>
      <dgm:spPr/>
      <dgm:t>
        <a:bodyPr/>
        <a:lstStyle/>
        <a:p>
          <a:r>
            <a:rPr lang="en-US" b="1" u="sng" dirty="0"/>
            <a:t>Encouragement, mailings and gifts</a:t>
          </a:r>
          <a:endParaRPr lang="en-US" dirty="0"/>
        </a:p>
      </dgm:t>
    </dgm:pt>
    <dgm:pt modelId="{00764D68-A136-4ECB-A9E0-87D358E56AD1}" type="parTrans" cxnId="{B7584612-9824-4B14-BE4A-A822A6A070AF}">
      <dgm:prSet/>
      <dgm:spPr/>
      <dgm:t>
        <a:bodyPr/>
        <a:lstStyle/>
        <a:p>
          <a:endParaRPr lang="en-US"/>
        </a:p>
      </dgm:t>
    </dgm:pt>
    <dgm:pt modelId="{7785369D-9791-4F63-9147-D106BF7BAA7A}" type="sibTrans" cxnId="{B7584612-9824-4B14-BE4A-A822A6A070AF}">
      <dgm:prSet/>
      <dgm:spPr/>
      <dgm:t>
        <a:bodyPr/>
        <a:lstStyle/>
        <a:p>
          <a:endParaRPr lang="en-US"/>
        </a:p>
      </dgm:t>
    </dgm:pt>
    <dgm:pt modelId="{6D48C5B8-915A-4250-9134-2E027FDA9EE9}">
      <dgm:prSet/>
      <dgm:spPr/>
      <dgm:t>
        <a:bodyPr/>
        <a:lstStyle/>
        <a:p>
          <a:r>
            <a:rPr lang="en-US" dirty="0"/>
            <a:t>Quarterly gifts boxes may include gift cards, chocolate, pizza, and fitness gift cards for families to the addresses on file!</a:t>
          </a:r>
        </a:p>
      </dgm:t>
    </dgm:pt>
    <dgm:pt modelId="{46E40282-BA31-4BE4-8348-BCBF9F6D4375}" type="parTrans" cxnId="{C0F2053C-1403-469F-A3AD-3C981F42E9D7}">
      <dgm:prSet/>
      <dgm:spPr/>
      <dgm:t>
        <a:bodyPr/>
        <a:lstStyle/>
        <a:p>
          <a:endParaRPr lang="en-US"/>
        </a:p>
      </dgm:t>
    </dgm:pt>
    <dgm:pt modelId="{58F848F3-E688-43E1-BF21-AA22C7ADF4FD}" type="sibTrans" cxnId="{C0F2053C-1403-469F-A3AD-3C981F42E9D7}">
      <dgm:prSet/>
      <dgm:spPr/>
      <dgm:t>
        <a:bodyPr/>
        <a:lstStyle/>
        <a:p>
          <a:endParaRPr lang="en-US"/>
        </a:p>
      </dgm:t>
    </dgm:pt>
    <dgm:pt modelId="{BB3A4EA1-27B0-0B4A-9273-B7DA0E209047}" type="pres">
      <dgm:prSet presAssocID="{C2C87253-D64C-4F7D-B8AD-3B818E989AA8}" presName="Name0" presStyleCnt="0">
        <dgm:presLayoutVars>
          <dgm:dir/>
          <dgm:animLvl val="lvl"/>
          <dgm:resizeHandles val="exact"/>
        </dgm:presLayoutVars>
      </dgm:prSet>
      <dgm:spPr/>
    </dgm:pt>
    <dgm:pt modelId="{389C06EF-4A9B-B945-887A-EF1D46B1DFDF}" type="pres">
      <dgm:prSet presAssocID="{D9E3B73D-4C09-4BE8-BCC9-58C8EE6765F1}" presName="linNode" presStyleCnt="0"/>
      <dgm:spPr/>
    </dgm:pt>
    <dgm:pt modelId="{87853693-F791-994D-83BD-84B75084D6E4}" type="pres">
      <dgm:prSet presAssocID="{D9E3B73D-4C09-4BE8-BCC9-58C8EE6765F1}" presName="parentText" presStyleLbl="node1" presStyleIdx="0" presStyleCnt="4">
        <dgm:presLayoutVars>
          <dgm:chMax val="1"/>
          <dgm:bulletEnabled val="1"/>
        </dgm:presLayoutVars>
      </dgm:prSet>
      <dgm:spPr/>
    </dgm:pt>
    <dgm:pt modelId="{D91AC171-53E1-514A-ABAB-6464DCB9C369}" type="pres">
      <dgm:prSet presAssocID="{D9E3B73D-4C09-4BE8-BCC9-58C8EE6765F1}" presName="descendantText" presStyleLbl="alignAccFollowNode1" presStyleIdx="0" presStyleCnt="4">
        <dgm:presLayoutVars>
          <dgm:bulletEnabled val="1"/>
        </dgm:presLayoutVars>
      </dgm:prSet>
      <dgm:spPr/>
    </dgm:pt>
    <dgm:pt modelId="{49BCE687-00FE-F442-8001-9307134AB29C}" type="pres">
      <dgm:prSet presAssocID="{91816F35-CFF4-446E-865A-6E374C12343D}" presName="sp" presStyleCnt="0"/>
      <dgm:spPr/>
    </dgm:pt>
    <dgm:pt modelId="{40F6B750-FBAD-DB4F-8361-82B442C2268A}" type="pres">
      <dgm:prSet presAssocID="{9C9093F8-7E3E-468B-BED4-DE3B5BD931E5}" presName="linNode" presStyleCnt="0"/>
      <dgm:spPr/>
    </dgm:pt>
    <dgm:pt modelId="{73A62A19-AEBD-8949-AD41-534ECD283724}" type="pres">
      <dgm:prSet presAssocID="{9C9093F8-7E3E-468B-BED4-DE3B5BD931E5}" presName="parentText" presStyleLbl="node1" presStyleIdx="1" presStyleCnt="4">
        <dgm:presLayoutVars>
          <dgm:chMax val="1"/>
          <dgm:bulletEnabled val="1"/>
        </dgm:presLayoutVars>
      </dgm:prSet>
      <dgm:spPr/>
    </dgm:pt>
    <dgm:pt modelId="{37D14CDB-2387-DE4C-A6B8-D41B2D2F7EA1}" type="pres">
      <dgm:prSet presAssocID="{9C9093F8-7E3E-468B-BED4-DE3B5BD931E5}" presName="descendantText" presStyleLbl="alignAccFollowNode1" presStyleIdx="1" presStyleCnt="4">
        <dgm:presLayoutVars>
          <dgm:bulletEnabled val="1"/>
        </dgm:presLayoutVars>
      </dgm:prSet>
      <dgm:spPr/>
    </dgm:pt>
    <dgm:pt modelId="{201C50C0-6B15-1A42-B4F7-7E8061DD0942}" type="pres">
      <dgm:prSet presAssocID="{2D3EE640-19A0-477E-B153-3990ABCAE5CF}" presName="sp" presStyleCnt="0"/>
      <dgm:spPr/>
    </dgm:pt>
    <dgm:pt modelId="{FA909476-625B-D844-8682-52324A22492B}" type="pres">
      <dgm:prSet presAssocID="{3BAA78BC-1DD6-4B59-AC03-432A8E40354A}" presName="linNode" presStyleCnt="0"/>
      <dgm:spPr/>
    </dgm:pt>
    <dgm:pt modelId="{B15F4817-421F-E74D-B415-D0C602422408}" type="pres">
      <dgm:prSet presAssocID="{3BAA78BC-1DD6-4B59-AC03-432A8E40354A}" presName="parentText" presStyleLbl="node1" presStyleIdx="2" presStyleCnt="4">
        <dgm:presLayoutVars>
          <dgm:chMax val="1"/>
          <dgm:bulletEnabled val="1"/>
        </dgm:presLayoutVars>
      </dgm:prSet>
      <dgm:spPr/>
    </dgm:pt>
    <dgm:pt modelId="{9EDC30CD-3131-F648-9A0E-B9CB609E7B57}" type="pres">
      <dgm:prSet presAssocID="{3BAA78BC-1DD6-4B59-AC03-432A8E40354A}" presName="descendantText" presStyleLbl="alignAccFollowNode1" presStyleIdx="2" presStyleCnt="4">
        <dgm:presLayoutVars>
          <dgm:bulletEnabled val="1"/>
        </dgm:presLayoutVars>
      </dgm:prSet>
      <dgm:spPr/>
    </dgm:pt>
    <dgm:pt modelId="{352BB9EB-C7A1-E74B-B2C2-C6160CFFC5D6}" type="pres">
      <dgm:prSet presAssocID="{78FCB60F-40DD-4D94-BA64-78E0D2062986}" presName="sp" presStyleCnt="0"/>
      <dgm:spPr/>
    </dgm:pt>
    <dgm:pt modelId="{9525F120-61E3-494C-9FB6-B71FE7F4B6CE}" type="pres">
      <dgm:prSet presAssocID="{B2636605-3CDC-457C-898B-EB2032FCAC46}" presName="linNode" presStyleCnt="0"/>
      <dgm:spPr/>
    </dgm:pt>
    <dgm:pt modelId="{90DCBA49-3238-0744-B1D3-AD78216EB273}" type="pres">
      <dgm:prSet presAssocID="{B2636605-3CDC-457C-898B-EB2032FCAC46}" presName="parentText" presStyleLbl="node1" presStyleIdx="3" presStyleCnt="4">
        <dgm:presLayoutVars>
          <dgm:chMax val="1"/>
          <dgm:bulletEnabled val="1"/>
        </dgm:presLayoutVars>
      </dgm:prSet>
      <dgm:spPr/>
    </dgm:pt>
    <dgm:pt modelId="{45207FF3-F95A-0447-8D4A-25189E4EB1C8}" type="pres">
      <dgm:prSet presAssocID="{B2636605-3CDC-457C-898B-EB2032FCAC46}" presName="descendantText" presStyleLbl="alignAccFollowNode1" presStyleIdx="3" presStyleCnt="4">
        <dgm:presLayoutVars>
          <dgm:bulletEnabled val="1"/>
        </dgm:presLayoutVars>
      </dgm:prSet>
      <dgm:spPr/>
    </dgm:pt>
  </dgm:ptLst>
  <dgm:cxnLst>
    <dgm:cxn modelId="{AFE7EF03-1833-4FAC-BB09-60CABE408DD5}" srcId="{9C9093F8-7E3E-468B-BED4-DE3B5BD931E5}" destId="{4AE3773D-5E8C-42C3-A551-C3BC637B8F1C}" srcOrd="0" destOrd="0" parTransId="{A54939F0-47F8-4FD5-9343-F4A655E36DCF}" sibTransId="{5BD33F17-6D9E-43D4-8D50-1832CB2CDA95}"/>
    <dgm:cxn modelId="{7C583A0D-ABC1-D747-A206-4C9585AA43B5}" type="presOf" srcId="{B2636605-3CDC-457C-898B-EB2032FCAC46}" destId="{90DCBA49-3238-0744-B1D3-AD78216EB273}" srcOrd="0" destOrd="0" presId="urn:microsoft.com/office/officeart/2005/8/layout/vList5"/>
    <dgm:cxn modelId="{B7584612-9824-4B14-BE4A-A822A6A070AF}" srcId="{C2C87253-D64C-4F7D-B8AD-3B818E989AA8}" destId="{B2636605-3CDC-457C-898B-EB2032FCAC46}" srcOrd="3" destOrd="0" parTransId="{00764D68-A136-4ECB-A9E0-87D358E56AD1}" sibTransId="{7785369D-9791-4F63-9147-D106BF7BAA7A}"/>
    <dgm:cxn modelId="{F80F1E17-E02D-044F-AD2B-A78276A19364}" type="presOf" srcId="{4AE3773D-5E8C-42C3-A551-C3BC637B8F1C}" destId="{37D14CDB-2387-DE4C-A6B8-D41B2D2F7EA1}" srcOrd="0" destOrd="0" presId="urn:microsoft.com/office/officeart/2005/8/layout/vList5"/>
    <dgm:cxn modelId="{851B962E-0AA6-A649-9576-BB794480BDC1}" type="presOf" srcId="{D9E3B73D-4C09-4BE8-BCC9-58C8EE6765F1}" destId="{87853693-F791-994D-83BD-84B75084D6E4}" srcOrd="0" destOrd="0" presId="urn:microsoft.com/office/officeart/2005/8/layout/vList5"/>
    <dgm:cxn modelId="{8992CF2E-4C09-4944-917B-B5DC226472BD}" srcId="{3BAA78BC-1DD6-4B59-AC03-432A8E40354A}" destId="{7ABDDE9F-55D9-499E-81E5-EBDCE52DE7FD}" srcOrd="0" destOrd="0" parTransId="{F90BCA75-F182-4ABA-AE2A-6C5DFEC89A3E}" sibTransId="{55DC0DCB-1BC9-4F0A-A61A-4D22517ED46E}"/>
    <dgm:cxn modelId="{05B1D83B-FDCC-FF4D-B7CB-B66B9B868F69}" type="presOf" srcId="{C2C87253-D64C-4F7D-B8AD-3B818E989AA8}" destId="{BB3A4EA1-27B0-0B4A-9273-B7DA0E209047}" srcOrd="0" destOrd="0" presId="urn:microsoft.com/office/officeart/2005/8/layout/vList5"/>
    <dgm:cxn modelId="{C0F2053C-1403-469F-A3AD-3C981F42E9D7}" srcId="{B2636605-3CDC-457C-898B-EB2032FCAC46}" destId="{6D48C5B8-915A-4250-9134-2E027FDA9EE9}" srcOrd="0" destOrd="0" parTransId="{46E40282-BA31-4BE4-8348-BCBF9F6D4375}" sibTransId="{58F848F3-E688-43E1-BF21-AA22C7ADF4FD}"/>
    <dgm:cxn modelId="{4C61CB51-BA2F-D14F-954E-8AC7C2C94E46}" type="presOf" srcId="{6D48C5B8-915A-4250-9134-2E027FDA9EE9}" destId="{45207FF3-F95A-0447-8D4A-25189E4EB1C8}" srcOrd="0" destOrd="0" presId="urn:microsoft.com/office/officeart/2005/8/layout/vList5"/>
    <dgm:cxn modelId="{26D5F256-5F42-48BB-B1C2-6B01647D4C0E}" srcId="{C2C87253-D64C-4F7D-B8AD-3B818E989AA8}" destId="{3BAA78BC-1DD6-4B59-AC03-432A8E40354A}" srcOrd="2" destOrd="0" parTransId="{91FF4888-274D-4FA5-AB3B-F85025B73D38}" sibTransId="{78FCB60F-40DD-4D94-BA64-78E0D2062986}"/>
    <dgm:cxn modelId="{64EFBC62-59C1-6B4D-997E-A075ACCDD71C}" type="presOf" srcId="{7ABDDE9F-55D9-499E-81E5-EBDCE52DE7FD}" destId="{9EDC30CD-3131-F648-9A0E-B9CB609E7B57}" srcOrd="0" destOrd="0" presId="urn:microsoft.com/office/officeart/2005/8/layout/vList5"/>
    <dgm:cxn modelId="{416F9D96-67DF-1745-80A6-2D2C50A6D318}" type="presOf" srcId="{9C9093F8-7E3E-468B-BED4-DE3B5BD931E5}" destId="{73A62A19-AEBD-8949-AD41-534ECD283724}" srcOrd="0" destOrd="0" presId="urn:microsoft.com/office/officeart/2005/8/layout/vList5"/>
    <dgm:cxn modelId="{244C51AD-4653-4EBC-9DDA-F55F6D237D40}" srcId="{C2C87253-D64C-4F7D-B8AD-3B818E989AA8}" destId="{9C9093F8-7E3E-468B-BED4-DE3B5BD931E5}" srcOrd="1" destOrd="0" parTransId="{927FF09F-CE11-4711-B152-D65CF6552263}" sibTransId="{2D3EE640-19A0-477E-B153-3990ABCAE5CF}"/>
    <dgm:cxn modelId="{EEEAF0BB-D303-E946-BB9E-1DBA9FC95115}" type="presOf" srcId="{AC08C922-2D37-4E6A-AAE4-0980290394F7}" destId="{D91AC171-53E1-514A-ABAB-6464DCB9C369}" srcOrd="0" destOrd="0" presId="urn:microsoft.com/office/officeart/2005/8/layout/vList5"/>
    <dgm:cxn modelId="{244B8CD3-E12F-2D4C-A0D9-60609A0E96A2}" type="presOf" srcId="{3BAA78BC-1DD6-4B59-AC03-432A8E40354A}" destId="{B15F4817-421F-E74D-B415-D0C602422408}" srcOrd="0" destOrd="0" presId="urn:microsoft.com/office/officeart/2005/8/layout/vList5"/>
    <dgm:cxn modelId="{CB5721EC-C499-4836-A601-56695F58B568}" srcId="{D9E3B73D-4C09-4BE8-BCC9-58C8EE6765F1}" destId="{AC08C922-2D37-4E6A-AAE4-0980290394F7}" srcOrd="0" destOrd="0" parTransId="{918C1C63-CA8E-4DC2-B736-F49A18E84B35}" sibTransId="{52990047-8079-4B4E-999F-37E2F5210748}"/>
    <dgm:cxn modelId="{640F6DF1-C3C5-4F82-9036-674394732C6D}" srcId="{C2C87253-D64C-4F7D-B8AD-3B818E989AA8}" destId="{D9E3B73D-4C09-4BE8-BCC9-58C8EE6765F1}" srcOrd="0" destOrd="0" parTransId="{04B7A8E8-9480-433A-BC00-0DF232902846}" sibTransId="{91816F35-CFF4-446E-865A-6E374C12343D}"/>
    <dgm:cxn modelId="{F7DA2FAF-74C5-FB4B-94F8-3A50390C3C8D}" type="presParOf" srcId="{BB3A4EA1-27B0-0B4A-9273-B7DA0E209047}" destId="{389C06EF-4A9B-B945-887A-EF1D46B1DFDF}" srcOrd="0" destOrd="0" presId="urn:microsoft.com/office/officeart/2005/8/layout/vList5"/>
    <dgm:cxn modelId="{92016A25-B67B-9047-94AE-EEE8D54391CE}" type="presParOf" srcId="{389C06EF-4A9B-B945-887A-EF1D46B1DFDF}" destId="{87853693-F791-994D-83BD-84B75084D6E4}" srcOrd="0" destOrd="0" presId="urn:microsoft.com/office/officeart/2005/8/layout/vList5"/>
    <dgm:cxn modelId="{7FD76EB0-83C6-234F-A41E-CDA0348FEF15}" type="presParOf" srcId="{389C06EF-4A9B-B945-887A-EF1D46B1DFDF}" destId="{D91AC171-53E1-514A-ABAB-6464DCB9C369}" srcOrd="1" destOrd="0" presId="urn:microsoft.com/office/officeart/2005/8/layout/vList5"/>
    <dgm:cxn modelId="{918FCBC1-25FE-1646-BDA8-58F486BF0D54}" type="presParOf" srcId="{BB3A4EA1-27B0-0B4A-9273-B7DA0E209047}" destId="{49BCE687-00FE-F442-8001-9307134AB29C}" srcOrd="1" destOrd="0" presId="urn:microsoft.com/office/officeart/2005/8/layout/vList5"/>
    <dgm:cxn modelId="{82B48F83-FB6B-F443-BC08-8EE079B553DB}" type="presParOf" srcId="{BB3A4EA1-27B0-0B4A-9273-B7DA0E209047}" destId="{40F6B750-FBAD-DB4F-8361-82B442C2268A}" srcOrd="2" destOrd="0" presId="urn:microsoft.com/office/officeart/2005/8/layout/vList5"/>
    <dgm:cxn modelId="{B8195F5F-EB0D-364F-BE8C-DC1D50679AC2}" type="presParOf" srcId="{40F6B750-FBAD-DB4F-8361-82B442C2268A}" destId="{73A62A19-AEBD-8949-AD41-534ECD283724}" srcOrd="0" destOrd="0" presId="urn:microsoft.com/office/officeart/2005/8/layout/vList5"/>
    <dgm:cxn modelId="{72AA47C0-84EB-F84B-B406-3235B461DD50}" type="presParOf" srcId="{40F6B750-FBAD-DB4F-8361-82B442C2268A}" destId="{37D14CDB-2387-DE4C-A6B8-D41B2D2F7EA1}" srcOrd="1" destOrd="0" presId="urn:microsoft.com/office/officeart/2005/8/layout/vList5"/>
    <dgm:cxn modelId="{7DDC4B50-B2C9-194E-B5A0-88F7F681C8BE}" type="presParOf" srcId="{BB3A4EA1-27B0-0B4A-9273-B7DA0E209047}" destId="{201C50C0-6B15-1A42-B4F7-7E8061DD0942}" srcOrd="3" destOrd="0" presId="urn:microsoft.com/office/officeart/2005/8/layout/vList5"/>
    <dgm:cxn modelId="{4B3705AB-8AAD-0042-8004-8575F450287B}" type="presParOf" srcId="{BB3A4EA1-27B0-0B4A-9273-B7DA0E209047}" destId="{FA909476-625B-D844-8682-52324A22492B}" srcOrd="4" destOrd="0" presId="urn:microsoft.com/office/officeart/2005/8/layout/vList5"/>
    <dgm:cxn modelId="{280D8347-5538-A543-A36B-5EA7819EF546}" type="presParOf" srcId="{FA909476-625B-D844-8682-52324A22492B}" destId="{B15F4817-421F-E74D-B415-D0C602422408}" srcOrd="0" destOrd="0" presId="urn:microsoft.com/office/officeart/2005/8/layout/vList5"/>
    <dgm:cxn modelId="{589BDECD-9A58-2E43-8A5F-C1732E47CFAC}" type="presParOf" srcId="{FA909476-625B-D844-8682-52324A22492B}" destId="{9EDC30CD-3131-F648-9A0E-B9CB609E7B57}" srcOrd="1" destOrd="0" presId="urn:microsoft.com/office/officeart/2005/8/layout/vList5"/>
    <dgm:cxn modelId="{5C528E1E-ED0C-A14E-B2D2-B9A49E55B60D}" type="presParOf" srcId="{BB3A4EA1-27B0-0B4A-9273-B7DA0E209047}" destId="{352BB9EB-C7A1-E74B-B2C2-C6160CFFC5D6}" srcOrd="5" destOrd="0" presId="urn:microsoft.com/office/officeart/2005/8/layout/vList5"/>
    <dgm:cxn modelId="{736ED061-E3E0-2D41-8E68-C5F5B3D7E874}" type="presParOf" srcId="{BB3A4EA1-27B0-0B4A-9273-B7DA0E209047}" destId="{9525F120-61E3-494C-9FB6-B71FE7F4B6CE}" srcOrd="6" destOrd="0" presId="urn:microsoft.com/office/officeart/2005/8/layout/vList5"/>
    <dgm:cxn modelId="{135AB5E8-7B09-E747-B611-507F8291D2DD}" type="presParOf" srcId="{9525F120-61E3-494C-9FB6-B71FE7F4B6CE}" destId="{90DCBA49-3238-0744-B1D3-AD78216EB273}" srcOrd="0" destOrd="0" presId="urn:microsoft.com/office/officeart/2005/8/layout/vList5"/>
    <dgm:cxn modelId="{DD021B60-EDAD-FB46-ADB7-843E0962E905}" type="presParOf" srcId="{9525F120-61E3-494C-9FB6-B71FE7F4B6CE}" destId="{45207FF3-F95A-0447-8D4A-25189E4EB1C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FB38AE-AB37-4092-BF00-943C687F1DB9}"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3BA7C1E6-BAE6-453A-B212-941E18D9CEDA}">
      <dgm:prSet/>
      <dgm:spPr/>
      <dgm:t>
        <a:bodyPr/>
        <a:lstStyle/>
        <a:p>
          <a:pPr>
            <a:lnSpc>
              <a:spcPct val="100000"/>
            </a:lnSpc>
            <a:defRPr b="1"/>
          </a:pPr>
          <a:r>
            <a:rPr lang="en-US" dirty="0"/>
            <a:t>Promote community awareness and support an unresolved and largely hidden widespread issue</a:t>
          </a:r>
        </a:p>
      </dgm:t>
    </dgm:pt>
    <dgm:pt modelId="{B88516AF-F1B7-4D5B-B62E-7C3CC7793262}" type="parTrans" cxnId="{D6956D03-F6D5-4A53-8894-5360E6CA17F6}">
      <dgm:prSet/>
      <dgm:spPr/>
      <dgm:t>
        <a:bodyPr/>
        <a:lstStyle/>
        <a:p>
          <a:endParaRPr lang="en-US"/>
        </a:p>
      </dgm:t>
    </dgm:pt>
    <dgm:pt modelId="{DF4B788C-1F04-4DE7-9110-9A5E234EC2B3}" type="sibTrans" cxnId="{D6956D03-F6D5-4A53-8894-5360E6CA17F6}">
      <dgm:prSet/>
      <dgm:spPr/>
      <dgm:t>
        <a:bodyPr/>
        <a:lstStyle/>
        <a:p>
          <a:endParaRPr lang="en-US"/>
        </a:p>
      </dgm:t>
    </dgm:pt>
    <dgm:pt modelId="{CA10C7D8-A1D4-4FFB-BB54-CF2D0708A052}">
      <dgm:prSet/>
      <dgm:spPr/>
      <dgm:t>
        <a:bodyPr/>
        <a:lstStyle/>
        <a:p>
          <a:pPr>
            <a:lnSpc>
              <a:spcPct val="100000"/>
            </a:lnSpc>
            <a:defRPr b="1"/>
          </a:pPr>
          <a:r>
            <a:rPr lang="en-US" dirty="0"/>
            <a:t>Improve company and business reputation and increase collaborative profit margin through partnerships</a:t>
          </a:r>
        </a:p>
      </dgm:t>
    </dgm:pt>
    <dgm:pt modelId="{5929C4C2-2C16-499A-B295-9FA7D82F24FE}" type="parTrans" cxnId="{F8D48471-2660-4427-85D5-1CCCE0DA632E}">
      <dgm:prSet/>
      <dgm:spPr/>
      <dgm:t>
        <a:bodyPr/>
        <a:lstStyle/>
        <a:p>
          <a:endParaRPr lang="en-US"/>
        </a:p>
      </dgm:t>
    </dgm:pt>
    <dgm:pt modelId="{F9955EF2-EAAC-4465-9B94-46CF083E7843}" type="sibTrans" cxnId="{F8D48471-2660-4427-85D5-1CCCE0DA632E}">
      <dgm:prSet/>
      <dgm:spPr/>
      <dgm:t>
        <a:bodyPr/>
        <a:lstStyle/>
        <a:p>
          <a:endParaRPr lang="en-US"/>
        </a:p>
      </dgm:t>
    </dgm:pt>
    <dgm:pt modelId="{D3DDBBDB-25E5-4E14-8816-17A05FB68923}">
      <dgm:prSet custT="1"/>
      <dgm:spPr/>
      <dgm:t>
        <a:bodyPr/>
        <a:lstStyle/>
        <a:p>
          <a:pPr>
            <a:lnSpc>
              <a:spcPct val="100000"/>
            </a:lnSpc>
          </a:pPr>
          <a:r>
            <a:rPr lang="en-US" sz="1400" b="1" u="sng" dirty="0"/>
            <a:t>Unique International Membership – United States Nationwide Designation</a:t>
          </a:r>
          <a:endParaRPr lang="en-US" sz="1400" dirty="0"/>
        </a:p>
      </dgm:t>
    </dgm:pt>
    <dgm:pt modelId="{62C51B85-4D75-4930-A395-86823669F51C}" type="parTrans" cxnId="{029FEAE8-6FC3-4F97-A107-0548E8A2FB58}">
      <dgm:prSet/>
      <dgm:spPr/>
      <dgm:t>
        <a:bodyPr/>
        <a:lstStyle/>
        <a:p>
          <a:endParaRPr lang="en-US"/>
        </a:p>
      </dgm:t>
    </dgm:pt>
    <dgm:pt modelId="{BD9B0F5C-A70F-46F0-AD46-47E2DC8B6F21}" type="sibTrans" cxnId="{029FEAE8-6FC3-4F97-A107-0548E8A2FB58}">
      <dgm:prSet/>
      <dgm:spPr/>
      <dgm:t>
        <a:bodyPr/>
        <a:lstStyle/>
        <a:p>
          <a:endParaRPr lang="en-US"/>
        </a:p>
      </dgm:t>
    </dgm:pt>
    <dgm:pt modelId="{6CDE7073-B33A-4F82-B10B-D395974C8804}">
      <dgm:prSet custT="1"/>
      <dgm:spPr/>
      <dgm:t>
        <a:bodyPr/>
        <a:lstStyle/>
        <a:p>
          <a:r>
            <a:rPr lang="en-US" sz="1400" dirty="0"/>
            <a:t>10 in-person event engagements (pre-existing events) and 2-10 virtual/hybrid event engagements (customized or new events)</a:t>
          </a:r>
        </a:p>
      </dgm:t>
    </dgm:pt>
    <dgm:pt modelId="{33F41D23-8669-4B16-8974-B21CC1DC13C2}" type="parTrans" cxnId="{E6F3C2A8-7265-469E-A069-3B29285A467F}">
      <dgm:prSet/>
      <dgm:spPr/>
      <dgm:t>
        <a:bodyPr/>
        <a:lstStyle/>
        <a:p>
          <a:endParaRPr lang="en-US"/>
        </a:p>
      </dgm:t>
    </dgm:pt>
    <dgm:pt modelId="{9B34A4C4-D94F-4664-B256-FCB40602C338}" type="sibTrans" cxnId="{E6F3C2A8-7265-469E-A069-3B29285A467F}">
      <dgm:prSet/>
      <dgm:spPr/>
      <dgm:t>
        <a:bodyPr/>
        <a:lstStyle/>
        <a:p>
          <a:endParaRPr lang="en-US"/>
        </a:p>
      </dgm:t>
    </dgm:pt>
    <dgm:pt modelId="{365CA7EF-34EC-4830-A29D-E8BDA063339D}">
      <dgm:prSet custT="1"/>
      <dgm:spPr/>
      <dgm:t>
        <a:bodyPr/>
        <a:lstStyle/>
        <a:p>
          <a:r>
            <a:rPr lang="en-US" sz="1400" dirty="0"/>
            <a:t>12 monthly email newsletters on progress to improve community awareness and preventative measures</a:t>
          </a:r>
        </a:p>
      </dgm:t>
    </dgm:pt>
    <dgm:pt modelId="{2447A31D-39F4-4D52-877D-5104240BA95D}" type="parTrans" cxnId="{9F31FFF2-F6C3-46AE-A9E5-A507C4ED86DA}">
      <dgm:prSet/>
      <dgm:spPr/>
      <dgm:t>
        <a:bodyPr/>
        <a:lstStyle/>
        <a:p>
          <a:endParaRPr lang="en-US"/>
        </a:p>
      </dgm:t>
    </dgm:pt>
    <dgm:pt modelId="{25D54295-5D5A-4CE1-A912-0014F9124CDE}" type="sibTrans" cxnId="{9F31FFF2-F6C3-46AE-A9E5-A507C4ED86DA}">
      <dgm:prSet/>
      <dgm:spPr/>
      <dgm:t>
        <a:bodyPr/>
        <a:lstStyle/>
        <a:p>
          <a:endParaRPr lang="en-US"/>
        </a:p>
      </dgm:t>
    </dgm:pt>
    <dgm:pt modelId="{3E14CC71-34B5-4AAC-93E6-E441AFAA5CBA}">
      <dgm:prSet custT="1"/>
      <dgm:spPr/>
      <dgm:t>
        <a:bodyPr/>
        <a:lstStyle/>
        <a:p>
          <a:r>
            <a:rPr lang="en-US" sz="1400" dirty="0"/>
            <a:t>Attendance by spokesperson and advocate at 1-2 international events at the corporation’s discretion</a:t>
          </a:r>
        </a:p>
      </dgm:t>
    </dgm:pt>
    <dgm:pt modelId="{77D3C241-B4CA-42DB-8790-5E36311C0938}" type="parTrans" cxnId="{3916B83C-5715-4AEC-927A-D5F7A29888BB}">
      <dgm:prSet/>
      <dgm:spPr/>
      <dgm:t>
        <a:bodyPr/>
        <a:lstStyle/>
        <a:p>
          <a:endParaRPr lang="en-US"/>
        </a:p>
      </dgm:t>
    </dgm:pt>
    <dgm:pt modelId="{27C021D8-B2B3-4139-9A18-F965B8274050}" type="sibTrans" cxnId="{3916B83C-5715-4AEC-927A-D5F7A29888BB}">
      <dgm:prSet/>
      <dgm:spPr/>
      <dgm:t>
        <a:bodyPr/>
        <a:lstStyle/>
        <a:p>
          <a:endParaRPr lang="en-US"/>
        </a:p>
      </dgm:t>
    </dgm:pt>
    <dgm:pt modelId="{4599FDC1-17F0-456E-B28C-C52DD676C430}">
      <dgm:prSet custT="1"/>
      <dgm:spPr/>
      <dgm:t>
        <a:bodyPr/>
        <a:lstStyle/>
        <a:p>
          <a:r>
            <a:rPr lang="en-US" sz="1400" dirty="0"/>
            <a:t>Access to unlimited commentary and input in your business blogs, newsletters, surveys, networking invitations to the Project Management Institute and the American Cancer Society</a:t>
          </a:r>
        </a:p>
      </dgm:t>
    </dgm:pt>
    <dgm:pt modelId="{599DA55C-1F38-4E50-A739-8ED1DFB02E4C}" type="parTrans" cxnId="{7CF844D0-68AF-4C56-BED0-F7DF8206D78D}">
      <dgm:prSet/>
      <dgm:spPr/>
      <dgm:t>
        <a:bodyPr/>
        <a:lstStyle/>
        <a:p>
          <a:endParaRPr lang="en-US"/>
        </a:p>
      </dgm:t>
    </dgm:pt>
    <dgm:pt modelId="{E0DFF7A4-E0A8-440D-89B4-9B9BDB96ADA8}" type="sibTrans" cxnId="{7CF844D0-68AF-4C56-BED0-F7DF8206D78D}">
      <dgm:prSet/>
      <dgm:spPr/>
      <dgm:t>
        <a:bodyPr/>
        <a:lstStyle/>
        <a:p>
          <a:endParaRPr lang="en-US"/>
        </a:p>
      </dgm:t>
    </dgm:pt>
    <dgm:pt modelId="{2051D652-F475-48D3-9634-E63C8F31CE81}">
      <dgm:prSet custT="1"/>
      <dgm:spPr/>
      <dgm:t>
        <a:bodyPr/>
        <a:lstStyle/>
        <a:p>
          <a:r>
            <a:rPr lang="en-US" sz="1400" dirty="0"/>
            <a:t>2 Mailings per year- (magazines, gift boxes, snacks, gift cards, and nonprofit logo merchandise)</a:t>
          </a:r>
        </a:p>
      </dgm:t>
    </dgm:pt>
    <dgm:pt modelId="{EE0AE18C-079C-4318-B5C6-947A1666EBCD}" type="parTrans" cxnId="{839319C3-C3E0-4E3C-B4D6-AF9F667C4DFE}">
      <dgm:prSet/>
      <dgm:spPr/>
      <dgm:t>
        <a:bodyPr/>
        <a:lstStyle/>
        <a:p>
          <a:endParaRPr lang="en-US"/>
        </a:p>
      </dgm:t>
    </dgm:pt>
    <dgm:pt modelId="{5EE4A014-6B31-4B90-9CC5-1894675716EE}" type="sibTrans" cxnId="{839319C3-C3E0-4E3C-B4D6-AF9F667C4DFE}">
      <dgm:prSet/>
      <dgm:spPr/>
      <dgm:t>
        <a:bodyPr/>
        <a:lstStyle/>
        <a:p>
          <a:endParaRPr lang="en-US"/>
        </a:p>
      </dgm:t>
    </dgm:pt>
    <dgm:pt modelId="{F7CE4A4C-B567-4793-A1E8-9E4F4C30D3AC}" type="pres">
      <dgm:prSet presAssocID="{4EFB38AE-AB37-4092-BF00-943C687F1DB9}" presName="root" presStyleCnt="0">
        <dgm:presLayoutVars>
          <dgm:dir/>
          <dgm:resizeHandles val="exact"/>
        </dgm:presLayoutVars>
      </dgm:prSet>
      <dgm:spPr/>
    </dgm:pt>
    <dgm:pt modelId="{5E8B50E8-2E26-4C83-A361-DA65BA06E5F0}" type="pres">
      <dgm:prSet presAssocID="{3BA7C1E6-BAE6-453A-B212-941E18D9CEDA}" presName="compNode" presStyleCnt="0"/>
      <dgm:spPr/>
    </dgm:pt>
    <dgm:pt modelId="{B6CA7EEC-4F3A-415E-8FE0-66313714FEA3}" type="pres">
      <dgm:prSet presAssocID="{3BA7C1E6-BAE6-453A-B212-941E18D9CEDA}" presName="iconRect" presStyleLbl="node1" presStyleIdx="0" presStyleCnt="2" custLinFactNeighborX="62450" custLinFactNeighborY="-7642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a:ext>
      </dgm:extLst>
    </dgm:pt>
    <dgm:pt modelId="{76FA4A9B-8D7F-4C76-B236-CC575CB35581}" type="pres">
      <dgm:prSet presAssocID="{3BA7C1E6-BAE6-453A-B212-941E18D9CEDA}" presName="iconSpace" presStyleCnt="0"/>
      <dgm:spPr/>
    </dgm:pt>
    <dgm:pt modelId="{6E2AD778-38A5-48BC-A20E-A58CF0FBEF50}" type="pres">
      <dgm:prSet presAssocID="{3BA7C1E6-BAE6-453A-B212-941E18D9CEDA}" presName="parTx" presStyleLbl="revTx" presStyleIdx="0" presStyleCnt="4" custLinFactY="-68338" custLinFactNeighborX="29582" custLinFactNeighborY="-100000">
        <dgm:presLayoutVars>
          <dgm:chMax val="0"/>
          <dgm:chPref val="0"/>
        </dgm:presLayoutVars>
      </dgm:prSet>
      <dgm:spPr/>
    </dgm:pt>
    <dgm:pt modelId="{CB038B67-C81C-4E19-BFBC-D42AD726F162}" type="pres">
      <dgm:prSet presAssocID="{3BA7C1E6-BAE6-453A-B212-941E18D9CEDA}" presName="txSpace" presStyleCnt="0"/>
      <dgm:spPr/>
    </dgm:pt>
    <dgm:pt modelId="{A2622BE2-133B-409F-9112-27AA12EA9055}" type="pres">
      <dgm:prSet presAssocID="{3BA7C1E6-BAE6-453A-B212-941E18D9CEDA}" presName="desTx" presStyleLbl="revTx" presStyleIdx="1" presStyleCnt="4">
        <dgm:presLayoutVars/>
      </dgm:prSet>
      <dgm:spPr/>
    </dgm:pt>
    <dgm:pt modelId="{2F5C1362-FB9E-44CE-ACB4-787E23D46341}" type="pres">
      <dgm:prSet presAssocID="{DF4B788C-1F04-4DE7-9110-9A5E234EC2B3}" presName="sibTrans" presStyleCnt="0"/>
      <dgm:spPr/>
    </dgm:pt>
    <dgm:pt modelId="{3C0AF1E3-F748-4DDD-AF42-B8CF806AF818}" type="pres">
      <dgm:prSet presAssocID="{CA10C7D8-A1D4-4FFB-BB54-CF2D0708A052}" presName="compNode" presStyleCnt="0"/>
      <dgm:spPr/>
    </dgm:pt>
    <dgm:pt modelId="{F549E3B4-5A5B-4E7D-8D80-E5B43DA734C1}" type="pres">
      <dgm:prSet presAssocID="{CA10C7D8-A1D4-4FFB-BB54-CF2D0708A052}" presName="iconRect" presStyleLbl="node1" presStyleIdx="1" presStyleCnt="2" custLinFactNeighborX="20721" custLinFactNeighborY="-3160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7975A576-9AD8-4422-A5A3-0F5A8FAD6764}" type="pres">
      <dgm:prSet presAssocID="{CA10C7D8-A1D4-4FFB-BB54-CF2D0708A052}" presName="iconSpace" presStyleCnt="0"/>
      <dgm:spPr/>
    </dgm:pt>
    <dgm:pt modelId="{C3786B63-17EA-43B7-8D4D-197EB4AB4305}" type="pres">
      <dgm:prSet presAssocID="{CA10C7D8-A1D4-4FFB-BB54-CF2D0708A052}" presName="parTx" presStyleLbl="revTx" presStyleIdx="2" presStyleCnt="4" custLinFactNeighborX="9730" custLinFactNeighborY="-72371">
        <dgm:presLayoutVars>
          <dgm:chMax val="0"/>
          <dgm:chPref val="0"/>
        </dgm:presLayoutVars>
      </dgm:prSet>
      <dgm:spPr/>
    </dgm:pt>
    <dgm:pt modelId="{DF1FAA8E-D5A5-41B5-A019-CEA2FE12FE6A}" type="pres">
      <dgm:prSet presAssocID="{CA10C7D8-A1D4-4FFB-BB54-CF2D0708A052}" presName="txSpace" presStyleCnt="0"/>
      <dgm:spPr/>
    </dgm:pt>
    <dgm:pt modelId="{A1880EB0-821C-4704-BCD9-D3D00DA41E81}" type="pres">
      <dgm:prSet presAssocID="{CA10C7D8-A1D4-4FFB-BB54-CF2D0708A052}" presName="desTx" presStyleLbl="revTx" presStyleIdx="3" presStyleCnt="4" custScaleX="164267" custScaleY="1083610" custLinFactY="249242" custLinFactNeighborX="-26420" custLinFactNeighborY="300000">
        <dgm:presLayoutVars/>
      </dgm:prSet>
      <dgm:spPr/>
    </dgm:pt>
  </dgm:ptLst>
  <dgm:cxnLst>
    <dgm:cxn modelId="{D6956D03-F6D5-4A53-8894-5360E6CA17F6}" srcId="{4EFB38AE-AB37-4092-BF00-943C687F1DB9}" destId="{3BA7C1E6-BAE6-453A-B212-941E18D9CEDA}" srcOrd="0" destOrd="0" parTransId="{B88516AF-F1B7-4D5B-B62E-7C3CC7793262}" sibTransId="{DF4B788C-1F04-4DE7-9110-9A5E234EC2B3}"/>
    <dgm:cxn modelId="{045E1F0B-E7AD-4B11-94CF-E06E18564FAB}" type="presOf" srcId="{D3DDBBDB-25E5-4E14-8816-17A05FB68923}" destId="{A1880EB0-821C-4704-BCD9-D3D00DA41E81}" srcOrd="0" destOrd="0" presId="urn:microsoft.com/office/officeart/2018/5/layout/CenteredIconLabelDescriptionList"/>
    <dgm:cxn modelId="{E6A2670D-8060-4EAF-A6AA-AA59DE33BC60}" type="presOf" srcId="{3BA7C1E6-BAE6-453A-B212-941E18D9CEDA}" destId="{6E2AD778-38A5-48BC-A20E-A58CF0FBEF50}" srcOrd="0" destOrd="0" presId="urn:microsoft.com/office/officeart/2018/5/layout/CenteredIconLabelDescriptionList"/>
    <dgm:cxn modelId="{3A2BB823-EAAE-4886-9273-0883872B638C}" type="presOf" srcId="{2051D652-F475-48D3-9634-E63C8F31CE81}" destId="{A1880EB0-821C-4704-BCD9-D3D00DA41E81}" srcOrd="0" destOrd="5" presId="urn:microsoft.com/office/officeart/2018/5/layout/CenteredIconLabelDescriptionList"/>
    <dgm:cxn modelId="{3916B83C-5715-4AEC-927A-D5F7A29888BB}" srcId="{D3DDBBDB-25E5-4E14-8816-17A05FB68923}" destId="{3E14CC71-34B5-4AAC-93E6-E441AFAA5CBA}" srcOrd="2" destOrd="0" parTransId="{77D3C241-B4CA-42DB-8790-5E36311C0938}" sibTransId="{27C021D8-B2B3-4139-9A18-F965B8274050}"/>
    <dgm:cxn modelId="{F8D48471-2660-4427-85D5-1CCCE0DA632E}" srcId="{4EFB38AE-AB37-4092-BF00-943C687F1DB9}" destId="{CA10C7D8-A1D4-4FFB-BB54-CF2D0708A052}" srcOrd="1" destOrd="0" parTransId="{5929C4C2-2C16-499A-B295-9FA7D82F24FE}" sibTransId="{F9955EF2-EAAC-4465-9B94-46CF083E7843}"/>
    <dgm:cxn modelId="{E4472579-8BD6-4C64-8C66-E3E48884BB08}" type="presOf" srcId="{4EFB38AE-AB37-4092-BF00-943C687F1DB9}" destId="{F7CE4A4C-B567-4793-A1E8-9E4F4C30D3AC}" srcOrd="0" destOrd="0" presId="urn:microsoft.com/office/officeart/2018/5/layout/CenteredIconLabelDescriptionList"/>
    <dgm:cxn modelId="{16955284-C30E-46FB-9BE7-36F45D559B34}" type="presOf" srcId="{CA10C7D8-A1D4-4FFB-BB54-CF2D0708A052}" destId="{C3786B63-17EA-43B7-8D4D-197EB4AB4305}" srcOrd="0" destOrd="0" presId="urn:microsoft.com/office/officeart/2018/5/layout/CenteredIconLabelDescriptionList"/>
    <dgm:cxn modelId="{BD05D586-7B39-4D3F-A421-C4F6FB33202C}" type="presOf" srcId="{365CA7EF-34EC-4830-A29D-E8BDA063339D}" destId="{A1880EB0-821C-4704-BCD9-D3D00DA41E81}" srcOrd="0" destOrd="2" presId="urn:microsoft.com/office/officeart/2018/5/layout/CenteredIconLabelDescriptionList"/>
    <dgm:cxn modelId="{11051A9D-A310-4097-A596-D31F2651E250}" type="presOf" srcId="{6CDE7073-B33A-4F82-B10B-D395974C8804}" destId="{A1880EB0-821C-4704-BCD9-D3D00DA41E81}" srcOrd="0" destOrd="1" presId="urn:microsoft.com/office/officeart/2018/5/layout/CenteredIconLabelDescriptionList"/>
    <dgm:cxn modelId="{E6F3C2A8-7265-469E-A069-3B29285A467F}" srcId="{D3DDBBDB-25E5-4E14-8816-17A05FB68923}" destId="{6CDE7073-B33A-4F82-B10B-D395974C8804}" srcOrd="0" destOrd="0" parTransId="{33F41D23-8669-4B16-8974-B21CC1DC13C2}" sibTransId="{9B34A4C4-D94F-4664-B256-FCB40602C338}"/>
    <dgm:cxn modelId="{839319C3-C3E0-4E3C-B4D6-AF9F667C4DFE}" srcId="{D3DDBBDB-25E5-4E14-8816-17A05FB68923}" destId="{2051D652-F475-48D3-9634-E63C8F31CE81}" srcOrd="4" destOrd="0" parTransId="{EE0AE18C-079C-4318-B5C6-947A1666EBCD}" sibTransId="{5EE4A014-6B31-4B90-9CC5-1894675716EE}"/>
    <dgm:cxn modelId="{7CF844D0-68AF-4C56-BED0-F7DF8206D78D}" srcId="{D3DDBBDB-25E5-4E14-8816-17A05FB68923}" destId="{4599FDC1-17F0-456E-B28C-C52DD676C430}" srcOrd="3" destOrd="0" parTransId="{599DA55C-1F38-4E50-A739-8ED1DFB02E4C}" sibTransId="{E0DFF7A4-E0A8-440D-89B4-9B9BDB96ADA8}"/>
    <dgm:cxn modelId="{FC8C43DF-7482-4C82-86B5-02AF04E5ACCC}" type="presOf" srcId="{3E14CC71-34B5-4AAC-93E6-E441AFAA5CBA}" destId="{A1880EB0-821C-4704-BCD9-D3D00DA41E81}" srcOrd="0" destOrd="3" presId="urn:microsoft.com/office/officeart/2018/5/layout/CenteredIconLabelDescriptionList"/>
    <dgm:cxn modelId="{029FEAE8-6FC3-4F97-A107-0548E8A2FB58}" srcId="{CA10C7D8-A1D4-4FFB-BB54-CF2D0708A052}" destId="{D3DDBBDB-25E5-4E14-8816-17A05FB68923}" srcOrd="0" destOrd="0" parTransId="{62C51B85-4D75-4930-A395-86823669F51C}" sibTransId="{BD9B0F5C-A70F-46F0-AD46-47E2DC8B6F21}"/>
    <dgm:cxn modelId="{9F31FFF2-F6C3-46AE-A9E5-A507C4ED86DA}" srcId="{D3DDBBDB-25E5-4E14-8816-17A05FB68923}" destId="{365CA7EF-34EC-4830-A29D-E8BDA063339D}" srcOrd="1" destOrd="0" parTransId="{2447A31D-39F4-4D52-877D-5104240BA95D}" sibTransId="{25D54295-5D5A-4CE1-A912-0014F9124CDE}"/>
    <dgm:cxn modelId="{C6B5A8FD-0093-4787-A045-236A7DE8F5C7}" type="presOf" srcId="{4599FDC1-17F0-456E-B28C-C52DD676C430}" destId="{A1880EB0-821C-4704-BCD9-D3D00DA41E81}" srcOrd="0" destOrd="4" presId="urn:microsoft.com/office/officeart/2018/5/layout/CenteredIconLabelDescriptionList"/>
    <dgm:cxn modelId="{54E21178-0AD7-47D8-A802-9CC6578D588C}" type="presParOf" srcId="{F7CE4A4C-B567-4793-A1E8-9E4F4C30D3AC}" destId="{5E8B50E8-2E26-4C83-A361-DA65BA06E5F0}" srcOrd="0" destOrd="0" presId="urn:microsoft.com/office/officeart/2018/5/layout/CenteredIconLabelDescriptionList"/>
    <dgm:cxn modelId="{C06E28C9-DD09-4CE7-A5AF-28B49255F726}" type="presParOf" srcId="{5E8B50E8-2E26-4C83-A361-DA65BA06E5F0}" destId="{B6CA7EEC-4F3A-415E-8FE0-66313714FEA3}" srcOrd="0" destOrd="0" presId="urn:microsoft.com/office/officeart/2018/5/layout/CenteredIconLabelDescriptionList"/>
    <dgm:cxn modelId="{D5CF1D95-18C0-4F22-8F05-38F2073E0A6D}" type="presParOf" srcId="{5E8B50E8-2E26-4C83-A361-DA65BA06E5F0}" destId="{76FA4A9B-8D7F-4C76-B236-CC575CB35581}" srcOrd="1" destOrd="0" presId="urn:microsoft.com/office/officeart/2018/5/layout/CenteredIconLabelDescriptionList"/>
    <dgm:cxn modelId="{49D7F841-A3DA-4F92-AFBC-97D191846EFA}" type="presParOf" srcId="{5E8B50E8-2E26-4C83-A361-DA65BA06E5F0}" destId="{6E2AD778-38A5-48BC-A20E-A58CF0FBEF50}" srcOrd="2" destOrd="0" presId="urn:microsoft.com/office/officeart/2018/5/layout/CenteredIconLabelDescriptionList"/>
    <dgm:cxn modelId="{ECA39DA5-979D-4152-8F63-755C578FAACD}" type="presParOf" srcId="{5E8B50E8-2E26-4C83-A361-DA65BA06E5F0}" destId="{CB038B67-C81C-4E19-BFBC-D42AD726F162}" srcOrd="3" destOrd="0" presId="urn:microsoft.com/office/officeart/2018/5/layout/CenteredIconLabelDescriptionList"/>
    <dgm:cxn modelId="{FC851EE3-84A0-4719-9548-33148FE9E597}" type="presParOf" srcId="{5E8B50E8-2E26-4C83-A361-DA65BA06E5F0}" destId="{A2622BE2-133B-409F-9112-27AA12EA9055}" srcOrd="4" destOrd="0" presId="urn:microsoft.com/office/officeart/2018/5/layout/CenteredIconLabelDescriptionList"/>
    <dgm:cxn modelId="{82F4F314-D51A-4D0E-9128-2DE1E3F59599}" type="presParOf" srcId="{F7CE4A4C-B567-4793-A1E8-9E4F4C30D3AC}" destId="{2F5C1362-FB9E-44CE-ACB4-787E23D46341}" srcOrd="1" destOrd="0" presId="urn:microsoft.com/office/officeart/2018/5/layout/CenteredIconLabelDescriptionList"/>
    <dgm:cxn modelId="{7C501E82-742A-495E-AABC-6D3965B1F1A3}" type="presParOf" srcId="{F7CE4A4C-B567-4793-A1E8-9E4F4C30D3AC}" destId="{3C0AF1E3-F748-4DDD-AF42-B8CF806AF818}" srcOrd="2" destOrd="0" presId="urn:microsoft.com/office/officeart/2018/5/layout/CenteredIconLabelDescriptionList"/>
    <dgm:cxn modelId="{440C2DBC-AC0F-4D2C-8ACB-35D440E144AE}" type="presParOf" srcId="{3C0AF1E3-F748-4DDD-AF42-B8CF806AF818}" destId="{F549E3B4-5A5B-4E7D-8D80-E5B43DA734C1}" srcOrd="0" destOrd="0" presId="urn:microsoft.com/office/officeart/2018/5/layout/CenteredIconLabelDescriptionList"/>
    <dgm:cxn modelId="{277FE2A3-64BA-4D09-BD9A-FA68EB2B9E6F}" type="presParOf" srcId="{3C0AF1E3-F748-4DDD-AF42-B8CF806AF818}" destId="{7975A576-9AD8-4422-A5A3-0F5A8FAD6764}" srcOrd="1" destOrd="0" presId="urn:microsoft.com/office/officeart/2018/5/layout/CenteredIconLabelDescriptionList"/>
    <dgm:cxn modelId="{C2510B4A-6A5B-4F10-921C-CC81FF9B898B}" type="presParOf" srcId="{3C0AF1E3-F748-4DDD-AF42-B8CF806AF818}" destId="{C3786B63-17EA-43B7-8D4D-197EB4AB4305}" srcOrd="2" destOrd="0" presId="urn:microsoft.com/office/officeart/2018/5/layout/CenteredIconLabelDescriptionList"/>
    <dgm:cxn modelId="{43E52056-9D1D-46F8-8AB1-9E3C710E1A80}" type="presParOf" srcId="{3C0AF1E3-F748-4DDD-AF42-B8CF806AF818}" destId="{DF1FAA8E-D5A5-41B5-A019-CEA2FE12FE6A}" srcOrd="3" destOrd="0" presId="urn:microsoft.com/office/officeart/2018/5/layout/CenteredIconLabelDescriptionList"/>
    <dgm:cxn modelId="{0A437DF6-1790-4930-87BF-211AC11F08B3}" type="presParOf" srcId="{3C0AF1E3-F748-4DDD-AF42-B8CF806AF818}" destId="{A1880EB0-821C-4704-BCD9-D3D00DA41E81}"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F6663-2DB8-AF48-B232-8E9B40A6C6A8}">
      <dsp:nvSpPr>
        <dsp:cNvPr id="0" name=""/>
        <dsp:cNvSpPr/>
      </dsp:nvSpPr>
      <dsp:spPr>
        <a:xfrm>
          <a:off x="0" y="322342"/>
          <a:ext cx="7871145" cy="73709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Who? </a:t>
          </a:r>
          <a:r>
            <a:rPr lang="en-US" sz="1400" kern="1200" dirty="0"/>
            <a:t>– Single mother and her 10-year-old daughter in Sterling, Loudoun County, VA</a:t>
          </a:r>
        </a:p>
      </dsp:txBody>
      <dsp:txXfrm>
        <a:off x="35982" y="358324"/>
        <a:ext cx="7799181" cy="665135"/>
      </dsp:txXfrm>
    </dsp:sp>
    <dsp:sp modelId="{308591DB-38AF-4A4B-980E-5D5321A33599}">
      <dsp:nvSpPr>
        <dsp:cNvPr id="0" name=""/>
        <dsp:cNvSpPr/>
      </dsp:nvSpPr>
      <dsp:spPr>
        <a:xfrm>
          <a:off x="0" y="1099762"/>
          <a:ext cx="7871145" cy="737099"/>
        </a:xfrm>
        <a:prstGeom prst="roundRect">
          <a:avLst/>
        </a:prstGeom>
        <a:solidFill>
          <a:schemeClr val="accent2">
            <a:hueOff val="531157"/>
            <a:satOff val="1827"/>
            <a:lumOff val="-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What? </a:t>
          </a:r>
          <a:r>
            <a:rPr lang="en-US" sz="1400" kern="1200" dirty="0"/>
            <a:t>– 10-year-old reported adult indecent exposure that occurred 2 years prior due to custody battle during mother’s phone conversation. This was a trigger as the  girl overheard the custody conversation and she remembered that the man lingered around bus stop on occasion </a:t>
          </a:r>
        </a:p>
      </dsp:txBody>
      <dsp:txXfrm>
        <a:off x="35982" y="1135744"/>
        <a:ext cx="7799181" cy="665135"/>
      </dsp:txXfrm>
    </dsp:sp>
    <dsp:sp modelId="{1D1AC69B-440E-404F-ADA4-DDDAE40B53DF}">
      <dsp:nvSpPr>
        <dsp:cNvPr id="0" name=""/>
        <dsp:cNvSpPr/>
      </dsp:nvSpPr>
      <dsp:spPr>
        <a:xfrm>
          <a:off x="0" y="1877182"/>
          <a:ext cx="7871145" cy="737099"/>
        </a:xfrm>
        <a:prstGeom prst="roundRect">
          <a:avLst/>
        </a:prstGeom>
        <a:solidFill>
          <a:schemeClr val="accent2">
            <a:hueOff val="1062314"/>
            <a:satOff val="3654"/>
            <a:lumOff val="-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When</a:t>
          </a:r>
          <a:r>
            <a:rPr lang="en-US" sz="1400" kern="1200" dirty="0"/>
            <a:t>? – Met mother during community event on </a:t>
          </a:r>
          <a:r>
            <a:rPr lang="en-US" sz="1400" b="1" kern="1200" dirty="0"/>
            <a:t>October 11, 2024</a:t>
          </a:r>
          <a:r>
            <a:rPr lang="en-US" sz="1400" kern="1200" dirty="0"/>
            <a:t>, and she contacted me again regarding my non-profit child abuse prevention work </a:t>
          </a:r>
          <a:r>
            <a:rPr lang="en-US" sz="1400" b="1" kern="1200" dirty="0"/>
            <a:t>on November 22, 2024</a:t>
          </a:r>
          <a:r>
            <a:rPr lang="en-US" sz="1400" kern="1200" dirty="0"/>
            <a:t>. </a:t>
          </a:r>
        </a:p>
      </dsp:txBody>
      <dsp:txXfrm>
        <a:off x="35982" y="1913164"/>
        <a:ext cx="7799181" cy="665135"/>
      </dsp:txXfrm>
    </dsp:sp>
    <dsp:sp modelId="{8EF9A132-A62C-654C-9C45-5FA866E5E84D}">
      <dsp:nvSpPr>
        <dsp:cNvPr id="0" name=""/>
        <dsp:cNvSpPr/>
      </dsp:nvSpPr>
      <dsp:spPr>
        <a:xfrm>
          <a:off x="0" y="2654602"/>
          <a:ext cx="7871145" cy="737099"/>
        </a:xfrm>
        <a:prstGeom prst="roundRect">
          <a:avLst/>
        </a:prstGeom>
        <a:solidFill>
          <a:schemeClr val="accent2">
            <a:hueOff val="1593471"/>
            <a:satOff val="5481"/>
            <a:lumOff val="-105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Where</a:t>
          </a:r>
          <a:r>
            <a:rPr lang="en-US" sz="1400" kern="1200" dirty="0"/>
            <a:t>? – Reported in Loudoun County: Sterling, VA 20165 child protective services interview held at Starbucks on November 24, 2024. Incident occurred in 2022 in Reserve at town center apartment complex on Reserve Falls Terrace, Sterling, VA, 20165</a:t>
          </a:r>
        </a:p>
      </dsp:txBody>
      <dsp:txXfrm>
        <a:off x="35982" y="2690584"/>
        <a:ext cx="7799181" cy="665135"/>
      </dsp:txXfrm>
    </dsp:sp>
    <dsp:sp modelId="{8B02D912-4659-8C49-881D-51B7D615D005}">
      <dsp:nvSpPr>
        <dsp:cNvPr id="0" name=""/>
        <dsp:cNvSpPr/>
      </dsp:nvSpPr>
      <dsp:spPr>
        <a:xfrm>
          <a:off x="0" y="3432022"/>
          <a:ext cx="7871145" cy="737099"/>
        </a:xfrm>
        <a:prstGeom prst="roundRect">
          <a:avLst/>
        </a:prstGeom>
        <a:solidFill>
          <a:schemeClr val="accent2">
            <a:hueOff val="2124628"/>
            <a:satOff val="7308"/>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How</a:t>
          </a:r>
          <a:r>
            <a:rPr lang="en-US" sz="1400" kern="1200" dirty="0"/>
            <a:t>? – Courageous girl who was brave enough to report a man who she remembered flashed her* two years ago and she had seen lingering near her bus stop on occasion </a:t>
          </a:r>
        </a:p>
      </dsp:txBody>
      <dsp:txXfrm>
        <a:off x="35982" y="3468004"/>
        <a:ext cx="7799181" cy="665135"/>
      </dsp:txXfrm>
    </dsp:sp>
    <dsp:sp modelId="{18096C3C-EC1D-5C42-8D2F-C6714B41D840}">
      <dsp:nvSpPr>
        <dsp:cNvPr id="0" name=""/>
        <dsp:cNvSpPr/>
      </dsp:nvSpPr>
      <dsp:spPr>
        <a:xfrm>
          <a:off x="0" y="4209442"/>
          <a:ext cx="7871145" cy="737099"/>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Why</a:t>
          </a:r>
          <a:r>
            <a:rPr lang="en-US" sz="1400" kern="1200" dirty="0"/>
            <a:t>? – Shocking event that requires a thorough investigation and quick test of validity due to hear-say nature of the report</a:t>
          </a:r>
        </a:p>
      </dsp:txBody>
      <dsp:txXfrm>
        <a:off x="35982" y="4245424"/>
        <a:ext cx="7799181" cy="665135"/>
      </dsp:txXfrm>
    </dsp:sp>
    <dsp:sp modelId="{A3D663BB-605D-4749-A499-CF6DFD4F9DCA}">
      <dsp:nvSpPr>
        <dsp:cNvPr id="0" name=""/>
        <dsp:cNvSpPr/>
      </dsp:nvSpPr>
      <dsp:spPr>
        <a:xfrm>
          <a:off x="0" y="4946542"/>
          <a:ext cx="7871145" cy="12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909"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Warrant required at the federal level</a:t>
          </a:r>
        </a:p>
        <a:p>
          <a:pPr marL="114300" lvl="1" indent="-114300" algn="l" defTabSz="533400">
            <a:lnSpc>
              <a:spcPct val="90000"/>
            </a:lnSpc>
            <a:spcBef>
              <a:spcPct val="0"/>
            </a:spcBef>
            <a:spcAft>
              <a:spcPct val="20000"/>
            </a:spcAft>
            <a:buChar char="•"/>
          </a:pPr>
          <a:r>
            <a:rPr lang="en-US" sz="1200" kern="1200" dirty="0"/>
            <a:t>Cousin showed up at the mother’s place of work in a threatening manner despite never having shown up there before</a:t>
          </a:r>
        </a:p>
        <a:p>
          <a:pPr marL="114300" lvl="1" indent="-114300" algn="l" defTabSz="533400">
            <a:lnSpc>
              <a:spcPct val="90000"/>
            </a:lnSpc>
            <a:spcBef>
              <a:spcPct val="0"/>
            </a:spcBef>
            <a:spcAft>
              <a:spcPct val="20000"/>
            </a:spcAft>
            <a:buChar char="•"/>
          </a:pPr>
          <a:r>
            <a:rPr lang="en-US" sz="1200" kern="1200" dirty="0"/>
            <a:t>Police required admission of guilt with little recourse to protect women and children from obvious indicators (porn use, child indecent exposure on phone, and anonymous tips)</a:t>
          </a:r>
        </a:p>
        <a:p>
          <a:pPr marL="114300" lvl="1" indent="-114300" algn="l" defTabSz="533400">
            <a:lnSpc>
              <a:spcPct val="90000"/>
            </a:lnSpc>
            <a:spcBef>
              <a:spcPct val="0"/>
            </a:spcBef>
            <a:spcAft>
              <a:spcPct val="20000"/>
            </a:spcAft>
            <a:buChar char="•"/>
          </a:pPr>
          <a:r>
            <a:rPr lang="en-US" sz="1200" kern="1200" dirty="0"/>
            <a:t>Despite this, our team gathered and conducted +33 interviews and phone calls to police, agencies, and local resources, on behalf of the mother, acting as a pro-bono child abuse lawyer for the case</a:t>
          </a:r>
        </a:p>
      </dsp:txBody>
      <dsp:txXfrm>
        <a:off x="0" y="4946542"/>
        <a:ext cx="7871145" cy="1246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AC6ED-2362-064B-AFAC-C685659E37F2}">
      <dsp:nvSpPr>
        <dsp:cNvPr id="0" name=""/>
        <dsp:cNvSpPr/>
      </dsp:nvSpPr>
      <dsp:spPr>
        <a:xfrm>
          <a:off x="0" y="0"/>
          <a:ext cx="1323897" cy="842400"/>
        </a:xfrm>
        <a:prstGeom prst="round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defRPr b="1"/>
          </a:pPr>
          <a:r>
            <a:rPr lang="en-US" sz="3600" kern="1200" dirty="0"/>
            <a:t>1 : 9</a:t>
          </a:r>
        </a:p>
      </dsp:txBody>
      <dsp:txXfrm>
        <a:off x="41123" y="41123"/>
        <a:ext cx="1241651" cy="760154"/>
      </dsp:txXfrm>
    </dsp:sp>
    <dsp:sp modelId="{4999AFD1-0A3D-2B46-8427-095AF522E809}">
      <dsp:nvSpPr>
        <dsp:cNvPr id="0" name=""/>
        <dsp:cNvSpPr/>
      </dsp:nvSpPr>
      <dsp:spPr>
        <a:xfrm>
          <a:off x="0" y="888023"/>
          <a:ext cx="8169181" cy="1676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371"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One in 9 girls </a:t>
          </a:r>
        </a:p>
        <a:p>
          <a:pPr marL="285750" lvl="1" indent="-285750" algn="l" defTabSz="1244600">
            <a:lnSpc>
              <a:spcPct val="90000"/>
            </a:lnSpc>
            <a:spcBef>
              <a:spcPct val="0"/>
            </a:spcBef>
            <a:spcAft>
              <a:spcPct val="20000"/>
            </a:spcAft>
            <a:buChar char="•"/>
          </a:pPr>
          <a:r>
            <a:rPr lang="en-US" sz="2800" kern="1200" dirty="0"/>
            <a:t>Females ages 16-19 are 4 times more likely than the general population to be victims of rape, attempted rape, or sexual assault.</a:t>
          </a:r>
        </a:p>
      </dsp:txBody>
      <dsp:txXfrm>
        <a:off x="0" y="888023"/>
        <a:ext cx="8169181" cy="1676700"/>
      </dsp:txXfrm>
    </dsp:sp>
    <dsp:sp modelId="{0F3ADEB7-1CBC-1B4B-919D-A027FFF07AFF}">
      <dsp:nvSpPr>
        <dsp:cNvPr id="0" name=""/>
        <dsp:cNvSpPr/>
      </dsp:nvSpPr>
      <dsp:spPr>
        <a:xfrm>
          <a:off x="0" y="2506573"/>
          <a:ext cx="2518476" cy="842400"/>
        </a:xfrm>
        <a:prstGeom prst="round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defRPr b="1"/>
          </a:pPr>
          <a:r>
            <a:rPr lang="en-US" sz="3600" kern="1200" dirty="0"/>
            <a:t>1 : 20</a:t>
          </a:r>
        </a:p>
      </dsp:txBody>
      <dsp:txXfrm>
        <a:off x="41123" y="2547696"/>
        <a:ext cx="2436230" cy="760154"/>
      </dsp:txXfrm>
    </dsp:sp>
    <dsp:sp modelId="{D1FC1C74-C1B0-8247-A4C3-E1CEAAF18EF5}">
      <dsp:nvSpPr>
        <dsp:cNvPr id="0" name=""/>
        <dsp:cNvSpPr/>
      </dsp:nvSpPr>
      <dsp:spPr>
        <a:xfrm>
          <a:off x="0" y="3407123"/>
          <a:ext cx="8169181" cy="912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371"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1 in 20 boys </a:t>
          </a:r>
        </a:p>
        <a:p>
          <a:pPr marL="571500" lvl="2" indent="-285750" algn="l" defTabSz="1244600">
            <a:lnSpc>
              <a:spcPct val="90000"/>
            </a:lnSpc>
            <a:spcBef>
              <a:spcPct val="0"/>
            </a:spcBef>
            <a:spcAft>
              <a:spcPct val="20000"/>
            </a:spcAft>
            <a:buChar char="•"/>
          </a:pPr>
          <a:r>
            <a:rPr lang="en-US" sz="2800" kern="1200" dirty="0"/>
            <a:t>82% of all victims under 18 are female*</a:t>
          </a:r>
        </a:p>
      </dsp:txBody>
      <dsp:txXfrm>
        <a:off x="0" y="3407123"/>
        <a:ext cx="8169181" cy="9128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AC171-53E1-514A-ABAB-6464DCB9C369}">
      <dsp:nvSpPr>
        <dsp:cNvPr id="0" name=""/>
        <dsp:cNvSpPr/>
      </dsp:nvSpPr>
      <dsp:spPr>
        <a:xfrm rot="5400000">
          <a:off x="6023103" y="-2420113"/>
          <a:ext cx="1056037" cy="6165761"/>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We engage and send beneficiaries and sponsors quarterly newsletters, journals, and emails that contribute to business content, which can be hung in store or on bulletin boards to improve community activism! In 2023-2024, we have already received $9000+ in donations!</a:t>
          </a:r>
        </a:p>
      </dsp:txBody>
      <dsp:txXfrm rot="-5400000">
        <a:off x="3468242" y="186299"/>
        <a:ext cx="6114210" cy="952935"/>
      </dsp:txXfrm>
    </dsp:sp>
    <dsp:sp modelId="{87853693-F791-994D-83BD-84B75084D6E4}">
      <dsp:nvSpPr>
        <dsp:cNvPr id="0" name=""/>
        <dsp:cNvSpPr/>
      </dsp:nvSpPr>
      <dsp:spPr>
        <a:xfrm>
          <a:off x="0" y="2744"/>
          <a:ext cx="3468241" cy="132004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u="sng" kern="1200" dirty="0"/>
            <a:t>Create awareness and fund research that support safe havens</a:t>
          </a:r>
          <a:endParaRPr lang="en-US" sz="1700" kern="1200" dirty="0"/>
        </a:p>
      </dsp:txBody>
      <dsp:txXfrm>
        <a:off x="64439" y="67183"/>
        <a:ext cx="3339363" cy="1191168"/>
      </dsp:txXfrm>
    </dsp:sp>
    <dsp:sp modelId="{37D14CDB-2387-DE4C-A6B8-D41B2D2F7EA1}">
      <dsp:nvSpPr>
        <dsp:cNvPr id="0" name=""/>
        <dsp:cNvSpPr/>
      </dsp:nvSpPr>
      <dsp:spPr>
        <a:xfrm rot="5400000">
          <a:off x="6023103" y="-1034064"/>
          <a:ext cx="1056037" cy="6165761"/>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Each membership offers sponsors the choice to collaborate on 2-10 pre-existing or new events, with professional spokespersons and representatives in attendance!</a:t>
          </a:r>
        </a:p>
      </dsp:txBody>
      <dsp:txXfrm rot="-5400000">
        <a:off x="3468242" y="1572348"/>
        <a:ext cx="6114210" cy="952935"/>
      </dsp:txXfrm>
    </dsp:sp>
    <dsp:sp modelId="{73A62A19-AEBD-8949-AD41-534ECD283724}">
      <dsp:nvSpPr>
        <dsp:cNvPr id="0" name=""/>
        <dsp:cNvSpPr/>
      </dsp:nvSpPr>
      <dsp:spPr>
        <a:xfrm>
          <a:off x="0" y="1388793"/>
          <a:ext cx="3468241" cy="1320046"/>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u="sng" kern="1200" dirty="0"/>
            <a:t>Prevent child sexual abuse misconceptions by attending events that promote family unity and healthy community relationships</a:t>
          </a:r>
          <a:endParaRPr lang="en-US" sz="1700" kern="1200" dirty="0"/>
        </a:p>
      </dsp:txBody>
      <dsp:txXfrm>
        <a:off x="64439" y="1453232"/>
        <a:ext cx="3339363" cy="1191168"/>
      </dsp:txXfrm>
    </dsp:sp>
    <dsp:sp modelId="{9EDC30CD-3131-F648-9A0E-B9CB609E7B57}">
      <dsp:nvSpPr>
        <dsp:cNvPr id="0" name=""/>
        <dsp:cNvSpPr/>
      </dsp:nvSpPr>
      <dsp:spPr>
        <a:xfrm rot="5400000">
          <a:off x="6023103" y="351984"/>
          <a:ext cx="1056037" cy="6165761"/>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Each membership tier offers sponsors professional website advertisement and citations, blog access, event photography rights, and expert commentary on specified websites!</a:t>
          </a:r>
        </a:p>
      </dsp:txBody>
      <dsp:txXfrm rot="-5400000">
        <a:off x="3468242" y="2958397"/>
        <a:ext cx="6114210" cy="952935"/>
      </dsp:txXfrm>
    </dsp:sp>
    <dsp:sp modelId="{B15F4817-421F-E74D-B415-D0C602422408}">
      <dsp:nvSpPr>
        <dsp:cNvPr id="0" name=""/>
        <dsp:cNvSpPr/>
      </dsp:nvSpPr>
      <dsp:spPr>
        <a:xfrm>
          <a:off x="0" y="2774842"/>
          <a:ext cx="3468241" cy="1320046"/>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u="sng" kern="1200" dirty="0"/>
            <a:t>Monthly online advocacy to improve local community and business</a:t>
          </a:r>
          <a:endParaRPr lang="en-US" sz="1700" kern="1200" dirty="0"/>
        </a:p>
      </dsp:txBody>
      <dsp:txXfrm>
        <a:off x="64439" y="2839281"/>
        <a:ext cx="3339363" cy="1191168"/>
      </dsp:txXfrm>
    </dsp:sp>
    <dsp:sp modelId="{45207FF3-F95A-0447-8D4A-25189E4EB1C8}">
      <dsp:nvSpPr>
        <dsp:cNvPr id="0" name=""/>
        <dsp:cNvSpPr/>
      </dsp:nvSpPr>
      <dsp:spPr>
        <a:xfrm rot="5400000">
          <a:off x="6023103" y="1738033"/>
          <a:ext cx="1056037" cy="6165761"/>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Quarterly gifts boxes may include gift cards, chocolate, pizza, and fitness gift cards for families to the addresses on file!</a:t>
          </a:r>
        </a:p>
      </dsp:txBody>
      <dsp:txXfrm rot="-5400000">
        <a:off x="3468242" y="4344446"/>
        <a:ext cx="6114210" cy="952935"/>
      </dsp:txXfrm>
    </dsp:sp>
    <dsp:sp modelId="{90DCBA49-3238-0744-B1D3-AD78216EB273}">
      <dsp:nvSpPr>
        <dsp:cNvPr id="0" name=""/>
        <dsp:cNvSpPr/>
      </dsp:nvSpPr>
      <dsp:spPr>
        <a:xfrm>
          <a:off x="0" y="4160890"/>
          <a:ext cx="3468241" cy="1320046"/>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u="sng" kern="1200" dirty="0"/>
            <a:t>Encouragement, mailings and gifts</a:t>
          </a:r>
          <a:endParaRPr lang="en-US" sz="1700" kern="1200" dirty="0"/>
        </a:p>
      </dsp:txBody>
      <dsp:txXfrm>
        <a:off x="64439" y="4225329"/>
        <a:ext cx="3339363" cy="11911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A7EEC-4F3A-415E-8FE0-66313714FEA3}">
      <dsp:nvSpPr>
        <dsp:cNvPr id="0" name=""/>
        <dsp:cNvSpPr/>
      </dsp:nvSpPr>
      <dsp:spPr>
        <a:xfrm>
          <a:off x="2360660" y="417762"/>
          <a:ext cx="1510523" cy="1510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2AD778-38A5-48BC-A20E-A58CF0FBEF50}">
      <dsp:nvSpPr>
        <dsp:cNvPr id="0" name=""/>
        <dsp:cNvSpPr/>
      </dsp:nvSpPr>
      <dsp:spPr>
        <a:xfrm>
          <a:off x="1291404" y="2103530"/>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Promote community awareness and support an unresolved and largely hidden widespread issue</a:t>
          </a:r>
        </a:p>
      </dsp:txBody>
      <dsp:txXfrm>
        <a:off x="1291404" y="2103530"/>
        <a:ext cx="4315781" cy="647367"/>
      </dsp:txXfrm>
    </dsp:sp>
    <dsp:sp modelId="{A2622BE2-133B-409F-9112-27AA12EA9055}">
      <dsp:nvSpPr>
        <dsp:cNvPr id="0" name=""/>
        <dsp:cNvSpPr/>
      </dsp:nvSpPr>
      <dsp:spPr>
        <a:xfrm>
          <a:off x="14709" y="3892115"/>
          <a:ext cx="4315781" cy="252644"/>
        </a:xfrm>
        <a:prstGeom prst="rect">
          <a:avLst/>
        </a:prstGeom>
        <a:noFill/>
        <a:ln>
          <a:noFill/>
        </a:ln>
        <a:effectLst/>
      </dsp:spPr>
      <dsp:style>
        <a:lnRef idx="0">
          <a:scrgbClr r="0" g="0" b="0"/>
        </a:lnRef>
        <a:fillRef idx="0">
          <a:scrgbClr r="0" g="0" b="0"/>
        </a:fillRef>
        <a:effectRef idx="0">
          <a:scrgbClr r="0" g="0" b="0"/>
        </a:effectRef>
        <a:fontRef idx="minor"/>
      </dsp:style>
    </dsp:sp>
    <dsp:sp modelId="{F549E3B4-5A5B-4E7D-8D80-E5B43DA734C1}">
      <dsp:nvSpPr>
        <dsp:cNvPr id="0" name=""/>
        <dsp:cNvSpPr/>
      </dsp:nvSpPr>
      <dsp:spPr>
        <a:xfrm>
          <a:off x="8188188" y="473505"/>
          <a:ext cx="1510523" cy="1510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786B63-17EA-43B7-8D4D-197EB4AB4305}">
      <dsp:nvSpPr>
        <dsp:cNvPr id="0" name=""/>
        <dsp:cNvSpPr/>
      </dsp:nvSpPr>
      <dsp:spPr>
        <a:xfrm>
          <a:off x="6892489" y="2103530"/>
          <a:ext cx="4315781" cy="647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Improve company and business reputation and increase collaborative profit margin through partnerships</a:t>
          </a:r>
        </a:p>
      </dsp:txBody>
      <dsp:txXfrm>
        <a:off x="6892489" y="2103530"/>
        <a:ext cx="4315781" cy="647367"/>
      </dsp:txXfrm>
    </dsp:sp>
    <dsp:sp modelId="{A1880EB0-821C-4704-BCD9-D3D00DA41E81}">
      <dsp:nvSpPr>
        <dsp:cNvPr id="0" name=""/>
        <dsp:cNvSpPr/>
      </dsp:nvSpPr>
      <dsp:spPr>
        <a:xfrm>
          <a:off x="3945523" y="2979229"/>
          <a:ext cx="7089404" cy="273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b="1" u="sng" kern="1200" dirty="0"/>
            <a:t>Unique International Membership – United States Nationwide Designation</a:t>
          </a:r>
          <a:endParaRPr lang="en-US" sz="1400" kern="1200" dirty="0"/>
        </a:p>
        <a:p>
          <a:pPr marL="114300" lvl="1" indent="-114300" algn="l" defTabSz="622300">
            <a:lnSpc>
              <a:spcPct val="90000"/>
            </a:lnSpc>
            <a:spcBef>
              <a:spcPct val="0"/>
            </a:spcBef>
            <a:spcAft>
              <a:spcPct val="15000"/>
            </a:spcAft>
            <a:buChar char="•"/>
          </a:pPr>
          <a:r>
            <a:rPr lang="en-US" sz="1400" kern="1200" dirty="0"/>
            <a:t>10 in-person event engagements (pre-existing events) and 2-10 virtual/hybrid event engagements (customized or new events)</a:t>
          </a:r>
        </a:p>
        <a:p>
          <a:pPr marL="114300" lvl="1" indent="-114300" algn="l" defTabSz="622300">
            <a:lnSpc>
              <a:spcPct val="90000"/>
            </a:lnSpc>
            <a:spcBef>
              <a:spcPct val="0"/>
            </a:spcBef>
            <a:spcAft>
              <a:spcPct val="15000"/>
            </a:spcAft>
            <a:buChar char="•"/>
          </a:pPr>
          <a:r>
            <a:rPr lang="en-US" sz="1400" kern="1200" dirty="0"/>
            <a:t>12 monthly email newsletters on progress to improve community awareness and preventative measures</a:t>
          </a:r>
        </a:p>
        <a:p>
          <a:pPr marL="114300" lvl="1" indent="-114300" algn="l" defTabSz="622300">
            <a:lnSpc>
              <a:spcPct val="90000"/>
            </a:lnSpc>
            <a:spcBef>
              <a:spcPct val="0"/>
            </a:spcBef>
            <a:spcAft>
              <a:spcPct val="15000"/>
            </a:spcAft>
            <a:buChar char="•"/>
          </a:pPr>
          <a:r>
            <a:rPr lang="en-US" sz="1400" kern="1200" dirty="0"/>
            <a:t>Attendance by spokesperson and advocate at 1-2 international events at the corporation’s discretion</a:t>
          </a:r>
        </a:p>
        <a:p>
          <a:pPr marL="114300" lvl="1" indent="-114300" algn="l" defTabSz="622300">
            <a:lnSpc>
              <a:spcPct val="90000"/>
            </a:lnSpc>
            <a:spcBef>
              <a:spcPct val="0"/>
            </a:spcBef>
            <a:spcAft>
              <a:spcPct val="15000"/>
            </a:spcAft>
            <a:buChar char="•"/>
          </a:pPr>
          <a:r>
            <a:rPr lang="en-US" sz="1400" kern="1200" dirty="0"/>
            <a:t>Access to unlimited commentary and input in your business blogs, newsletters, surveys, networking invitations to the Project Management Institute and the American Cancer Society</a:t>
          </a:r>
        </a:p>
        <a:p>
          <a:pPr marL="114300" lvl="1" indent="-114300" algn="l" defTabSz="622300">
            <a:lnSpc>
              <a:spcPct val="90000"/>
            </a:lnSpc>
            <a:spcBef>
              <a:spcPct val="0"/>
            </a:spcBef>
            <a:spcAft>
              <a:spcPct val="15000"/>
            </a:spcAft>
            <a:buChar char="•"/>
          </a:pPr>
          <a:r>
            <a:rPr lang="en-US" sz="1400" kern="1200" dirty="0"/>
            <a:t>2 Mailings per year- (magazines, gift boxes, snacks, gift cards, and nonprofit logo merchandise)</a:t>
          </a:r>
        </a:p>
      </dsp:txBody>
      <dsp:txXfrm>
        <a:off x="3945523" y="2979229"/>
        <a:ext cx="7089404" cy="27376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D9F8C0-5F8C-8144-B1F2-62AA0837D384}" type="datetimeFigureOut">
              <a:rPr lang="en-US" smtClean="0"/>
              <a:t>1/15/25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8DE074-97DD-0F49-96B1-7C610C6A235B}" type="slidenum">
              <a:rPr lang="en-US" smtClean="0"/>
              <a:t>‹#›</a:t>
            </a:fld>
            <a:endParaRPr lang="en-US" dirty="0"/>
          </a:p>
        </p:txBody>
      </p:sp>
    </p:spTree>
    <p:extLst>
      <p:ext uri="{BB962C8B-B14F-4D97-AF65-F5344CB8AC3E}">
        <p14:creationId xmlns:p14="http://schemas.microsoft.com/office/powerpoint/2010/main" val="3096934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bjs.gov/index.cfm?ty=pbdetail&amp;iid=5366"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rainn.org/about-rainns-statistic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*Emi is pictured here by Rose Knight Photography, Reston, VA, and looks younger than her years due to enthusiasm for fitness*</a:t>
            </a:r>
            <a:br>
              <a:rPr lang="en-US" sz="1800" b="0" i="0" dirty="0">
                <a:solidFill>
                  <a:srgbClr val="000000"/>
                </a:solidFill>
                <a:effectLst/>
                <a:highlight>
                  <a:srgbClr val="FFFFFF"/>
                </a:highlight>
                <a:latin typeface="Aptos" panose="020B0004020202020204" pitchFamily="34" charset="0"/>
              </a:rPr>
            </a:br>
            <a:r>
              <a:rPr lang="en-US" sz="1800" b="0" i="0" dirty="0">
                <a:solidFill>
                  <a:srgbClr val="000000"/>
                </a:solidFill>
                <a:effectLst/>
                <a:highlight>
                  <a:srgbClr val="FFFFFF"/>
                </a:highlight>
                <a:latin typeface="Aptos" panose="020B0004020202020204" pitchFamily="34" charset="0"/>
              </a:rPr>
              <a:t>As a professional and executive for this campaign, I have received endorsements from the Department of Homeland Security, Noblis (a government contractor), Bill and Melinda Gates Foundation, Project Management Institute and the American Society of Quality, and Watchtower Nonprofit subsidiary (EIN: </a:t>
            </a:r>
            <a:r>
              <a:rPr lang="en-US" sz="1800" b="0" i="0" dirty="0">
                <a:solidFill>
                  <a:srgbClr val="000000"/>
                </a:solidFill>
                <a:effectLst/>
                <a:highlight>
                  <a:srgbClr val="FFFFFF"/>
                </a:highlight>
                <a:latin typeface="Helvetica Neue" panose="02000503000000020004" pitchFamily="2" charset="0"/>
              </a:rPr>
              <a:t>87-1695152</a:t>
            </a:r>
            <a:r>
              <a:rPr lang="en-US" sz="1800" b="0" i="0" dirty="0">
                <a:solidFill>
                  <a:srgbClr val="000000"/>
                </a:solidFill>
                <a:effectLst/>
                <a:highlight>
                  <a:srgbClr val="FFFFFF"/>
                </a:highlight>
                <a:latin typeface="Aptos" panose="020B0004020202020204" pitchFamily="34" charset="0"/>
              </a:rPr>
              <a:t>). </a:t>
            </a:r>
            <a:endParaRPr lang="en-US" sz="1800" dirty="0"/>
          </a:p>
        </p:txBody>
      </p:sp>
      <p:sp>
        <p:nvSpPr>
          <p:cNvPr id="4" name="Slide Number Placeholder 3"/>
          <p:cNvSpPr>
            <a:spLocks noGrp="1"/>
          </p:cNvSpPr>
          <p:nvPr>
            <p:ph type="sldNum" sz="quarter" idx="5"/>
          </p:nvPr>
        </p:nvSpPr>
        <p:spPr/>
        <p:txBody>
          <a:bodyPr/>
          <a:lstStyle/>
          <a:p>
            <a:fld id="{B08DE074-97DD-0F49-96B1-7C610C6A235B}" type="slidenum">
              <a:rPr lang="en-US" smtClean="0"/>
              <a:t>3</a:t>
            </a:fld>
            <a:endParaRPr lang="en-US" dirty="0"/>
          </a:p>
        </p:txBody>
      </p:sp>
    </p:spTree>
    <p:extLst>
      <p:ext uri="{BB962C8B-B14F-4D97-AF65-F5344CB8AC3E}">
        <p14:creationId xmlns:p14="http://schemas.microsoft.com/office/powerpoint/2010/main" val="1834876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Friday night friends 2018-2019 </a:t>
            </a:r>
          </a:p>
          <a:p>
            <a:r>
              <a:rPr lang="en-US" dirty="0">
                <a:solidFill>
                  <a:srgbClr val="000000"/>
                </a:solidFill>
                <a:effectLst/>
                <a:latin typeface="Helvetica Neue" panose="02000503000000020004" pitchFamily="2" charset="0"/>
              </a:rPr>
              <a:t>Walked dog with Hailey </a:t>
            </a:r>
          </a:p>
          <a:p>
            <a:r>
              <a:rPr lang="en-US" dirty="0">
                <a:solidFill>
                  <a:srgbClr val="000000"/>
                </a:solidFill>
                <a:effectLst/>
                <a:latin typeface="Helvetica Neue" panose="02000503000000020004" pitchFamily="2" charset="0"/>
              </a:rPr>
              <a:t>Richard was his caregiver</a:t>
            </a:r>
          </a:p>
          <a:p>
            <a:r>
              <a:rPr lang="en-US" dirty="0">
                <a:solidFill>
                  <a:srgbClr val="000000"/>
                </a:solidFill>
                <a:effectLst/>
                <a:latin typeface="Helvetica Neue" panose="02000503000000020004" pitchFamily="2" charset="0"/>
              </a:rPr>
              <a:t>Liked to spend time with her saw Richard and Hailey’s kid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 to Lena: </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Brave for doing this - tell a safe adult you trust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Hasn’t seen him in a couple of years</a:t>
            </a:r>
          </a:p>
          <a:p>
            <a:r>
              <a:rPr lang="en-US" dirty="0">
                <a:solidFill>
                  <a:srgbClr val="000000"/>
                </a:solidFill>
                <a:effectLst/>
                <a:latin typeface="Helvetica Neue" panose="02000503000000020004" pitchFamily="2" charset="0"/>
              </a:rPr>
              <a:t>Richard is in early or mid 20’s- likes social worker’s long nails</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Help fix things with her- father go to the job site with his father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Father contractor - took Hailey shopping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One time - alone sitting watching him playing but Alice was in the bathroom </a:t>
            </a:r>
          </a:p>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Give baby a bath - Richard was getting paid </a:t>
            </a:r>
          </a:p>
          <a:p>
            <a:r>
              <a:rPr lang="en-US" dirty="0">
                <a:solidFill>
                  <a:srgbClr val="000000"/>
                </a:solidFill>
                <a:effectLst/>
                <a:latin typeface="Helvetica Neue" panose="02000503000000020004" pitchFamily="2" charset="0"/>
              </a:rPr>
              <a:t>Back in touch - write you a letter before we found this -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contact within 48 hrs.</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 How is Lena?</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Ok</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How is Lena feeling?</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Weird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 to 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 Worried that you are Getting someone in trouble?”</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Not always the easiest</a:t>
            </a:r>
          </a:p>
          <a:p>
            <a:r>
              <a:rPr lang="en-US" dirty="0">
                <a:solidFill>
                  <a:srgbClr val="000000"/>
                </a:solidFill>
                <a:effectLst/>
                <a:latin typeface="Helvetica Neue" panose="02000503000000020004" pitchFamily="2" charset="0"/>
              </a:rPr>
              <a:t>Law enforcement is involved - reached out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 </a:t>
            </a:r>
            <a:endParaRPr lang="en-US" dirty="0">
              <a:solidFill>
                <a:srgbClr val="000000"/>
              </a:solidFill>
              <a:effectLst/>
              <a:latin typeface="Helvetica Neue" panose="02000503000000020004" pitchFamily="2" charset="0"/>
            </a:endParaRPr>
          </a:p>
          <a:p>
            <a:pPr>
              <a:buFont typeface="Arial" panose="020B0604020202020204" pitchFamily="34" charset="0"/>
              <a:buChar char="•"/>
            </a:pPr>
            <a:r>
              <a:rPr lang="en-US" dirty="0">
                <a:solidFill>
                  <a:srgbClr val="000000"/>
                </a:solidFill>
                <a:effectLst/>
                <a:latin typeface="Helvetica Neue" panose="02000503000000020004" pitchFamily="2" charset="0"/>
              </a:rPr>
              <a:t>Two little ones - 5 year old - also has learning disability </a:t>
            </a:r>
          </a:p>
          <a:p>
            <a:pPr>
              <a:buFont typeface="Arial" panose="020B0604020202020204" pitchFamily="34" charset="0"/>
              <a:buChar char="•"/>
            </a:pPr>
            <a:r>
              <a:rPr lang="en-US" dirty="0">
                <a:solidFill>
                  <a:srgbClr val="000000"/>
                </a:solidFill>
                <a:effectLst/>
                <a:latin typeface="Helvetica Neue" panose="02000503000000020004" pitchFamily="2" charset="0"/>
              </a:rPr>
              <a:t>2 years old </a:t>
            </a:r>
          </a:p>
          <a:p>
            <a:pPr>
              <a:buFont typeface="Arial" panose="020B0604020202020204" pitchFamily="34" charset="0"/>
              <a:buChar char="•"/>
            </a:pPr>
            <a:r>
              <a:rPr lang="en-US" dirty="0">
                <a:solidFill>
                  <a:srgbClr val="000000"/>
                </a:solidFill>
                <a:effectLst/>
                <a:latin typeface="Helvetica Neue" panose="02000503000000020004" pitchFamily="2" charset="0"/>
              </a:rPr>
              <a:t>Reported it once</a:t>
            </a:r>
          </a:p>
          <a:p>
            <a:pPr>
              <a:buFont typeface="Arial" panose="020B0604020202020204" pitchFamily="34" charset="0"/>
              <a:buChar char="•"/>
            </a:pPr>
            <a:r>
              <a:rPr lang="en-US" dirty="0">
                <a:solidFill>
                  <a:srgbClr val="000000"/>
                </a:solidFill>
                <a:effectLst/>
                <a:latin typeface="Helvetica Neue" panose="02000503000000020004" pitchFamily="2" charset="0"/>
              </a:rPr>
              <a:t>5 year old said: “Because dad touches me there”</a:t>
            </a:r>
          </a:p>
          <a:p>
            <a:pPr>
              <a:buFont typeface="Arial" panose="020B0604020202020204" pitchFamily="34" charset="0"/>
              <a:buChar char="•"/>
            </a:pPr>
            <a:r>
              <a:rPr lang="en-US" dirty="0">
                <a:solidFill>
                  <a:srgbClr val="000000"/>
                </a:solidFill>
                <a:effectLst/>
                <a:latin typeface="Helvetica Neue" panose="02000503000000020004" pitchFamily="2" charset="0"/>
              </a:rPr>
              <a:t>No contact for years</a:t>
            </a:r>
          </a:p>
          <a:p>
            <a:pPr>
              <a:buFont typeface="Arial" panose="020B0604020202020204" pitchFamily="34" charset="0"/>
              <a:buChar char="•"/>
            </a:pPr>
            <a:r>
              <a:rPr lang="en-US" dirty="0">
                <a:solidFill>
                  <a:srgbClr val="000000"/>
                </a:solidFill>
                <a:effectLst/>
                <a:latin typeface="Helvetica Neue" panose="02000503000000020004" pitchFamily="2" charset="0"/>
              </a:rPr>
              <a:t>Not helping out- once they were over his house and he got angry </a:t>
            </a:r>
          </a:p>
          <a:p>
            <a:pPr>
              <a:buFont typeface="Arial" panose="020B0604020202020204" pitchFamily="34" charset="0"/>
              <a:buChar char="•"/>
            </a:pPr>
            <a:r>
              <a:rPr lang="en-US" dirty="0">
                <a:solidFill>
                  <a:srgbClr val="000000"/>
                </a:solidFill>
                <a:effectLst/>
                <a:latin typeface="Helvetica Neue" panose="02000503000000020004" pitchFamily="2" charset="0"/>
              </a:rPr>
              <a:t>Called the police - “he said, she said”</a:t>
            </a:r>
          </a:p>
          <a:p>
            <a:pPr>
              <a:buFont typeface="Arial" panose="020B0604020202020204" pitchFamily="34" charset="0"/>
              <a:buChar char="•"/>
            </a:pPr>
            <a:r>
              <a:rPr lang="en-US" dirty="0">
                <a:solidFill>
                  <a:srgbClr val="000000"/>
                </a:solidFill>
                <a:effectLst/>
                <a:latin typeface="Helvetica Neue" panose="02000503000000020004" pitchFamily="2" charset="0"/>
              </a:rPr>
              <a:t>Richard Put hands on her?</a:t>
            </a:r>
          </a:p>
          <a:p>
            <a:pPr>
              <a:buFont typeface="Arial" panose="020B0604020202020204" pitchFamily="34" charset="0"/>
              <a:buChar char="•"/>
            </a:pPr>
            <a:r>
              <a:rPr lang="en-US" dirty="0">
                <a:solidFill>
                  <a:srgbClr val="000000"/>
                </a:solidFill>
                <a:effectLst/>
                <a:latin typeface="Helvetica Neue" panose="02000503000000020004" pitchFamily="2" charset="0"/>
              </a:rPr>
              <a:t>Alice and Lena relocating to Michigan, Romulus </a:t>
            </a:r>
          </a:p>
          <a:p>
            <a:pPr>
              <a:buFont typeface="Arial" panose="020B0604020202020204" pitchFamily="34" charset="0"/>
              <a:buChar char="•"/>
            </a:pPr>
            <a:r>
              <a:rPr lang="en-US" dirty="0">
                <a:solidFill>
                  <a:srgbClr val="000000"/>
                </a:solidFill>
                <a:effectLst/>
                <a:latin typeface="Helvetica Neue" panose="02000503000000020004" pitchFamily="2" charset="0"/>
              </a:rPr>
              <a:t>21st of Dec - Medical diagnosis</a:t>
            </a:r>
          </a:p>
          <a:p>
            <a:pPr>
              <a:buFont typeface="Arial" panose="020B0604020202020204" pitchFamily="34" charset="0"/>
              <a:buChar char="•"/>
            </a:pPr>
            <a:r>
              <a:rPr lang="en-US" dirty="0">
                <a:solidFill>
                  <a:srgbClr val="000000"/>
                </a:solidFill>
                <a:effectLst/>
                <a:latin typeface="Helvetica Neue" panose="02000503000000020004" pitchFamily="2" charset="0"/>
              </a:rPr>
              <a:t>Engage in counseling </a:t>
            </a:r>
          </a:p>
          <a:p>
            <a:pPr>
              <a:buFont typeface="Arial" panose="020B0604020202020204" pitchFamily="34" charset="0"/>
              <a:buChar char="•"/>
            </a:pPr>
            <a:r>
              <a:rPr lang="en-US" dirty="0">
                <a:solidFill>
                  <a:srgbClr val="000000"/>
                </a:solidFill>
                <a:effectLst/>
                <a:latin typeface="Helvetica Neue" panose="02000503000000020004" pitchFamily="2" charset="0"/>
              </a:rPr>
              <a:t>Who is a professional with school</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pPr>
              <a:buFont typeface="Arial" panose="020B0604020202020204" pitchFamily="34" charset="0"/>
              <a:buChar char="•"/>
            </a:pPr>
            <a:r>
              <a:rPr lang="en-US" dirty="0">
                <a:solidFill>
                  <a:srgbClr val="000000"/>
                </a:solidFill>
                <a:effectLst/>
                <a:latin typeface="Helvetica Neue" panose="02000503000000020004" pitchFamily="2" charset="0"/>
              </a:rPr>
              <a:t>Insurance through Dad?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pPr>
              <a:buFont typeface="Arial" panose="020B0604020202020204" pitchFamily="34" charset="0"/>
              <a:buChar char="•"/>
            </a:pPr>
            <a:r>
              <a:rPr lang="en-US" dirty="0">
                <a:solidFill>
                  <a:srgbClr val="000000"/>
                </a:solidFill>
                <a:effectLst/>
                <a:latin typeface="Helvetica Neue" panose="02000503000000020004" pitchFamily="2" charset="0"/>
              </a:rPr>
              <a:t>Yes, Blue Cross Blue Shield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Her Address- lives in Ashburn with his mother </a:t>
            </a:r>
          </a:p>
          <a:p>
            <a:r>
              <a:rPr lang="en-US" dirty="0">
                <a:solidFill>
                  <a:srgbClr val="000000"/>
                </a:solidFill>
                <a:effectLst/>
                <a:latin typeface="Helvetica Neue" panose="02000503000000020004" pitchFamily="2" charset="0"/>
              </a:rPr>
              <a:t>Grandma - Father - protective - Great uncle - 2 in Michigan cheaper there than in Loudoun</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Alice Lived in Loudoun, born here in Loudoun County- moved to Georgia when 9 years old moved back to Loudoun at 9 years old?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Called as a shocker - emotional </a:t>
            </a:r>
          </a:p>
          <a:p>
            <a:r>
              <a:rPr lang="en-US" dirty="0">
                <a:solidFill>
                  <a:srgbClr val="000000"/>
                </a:solidFill>
                <a:effectLst/>
                <a:latin typeface="Helvetica Neue" panose="02000503000000020004" pitchFamily="2" charset="0"/>
              </a:rPr>
              <a:t>Tomorrow - assigned and picked up as child advocacy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Counseling vs. forensic interview retraumatizes - tell story bring charges on him - if they feel they have enough</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Talking to Hailey - Hailey told mother - worried about criminal custody themselves- battle - trying to get - trying to do - seen in house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Last birthday came to see Alice’s Dad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He had access to her? See safety plan print out</a:t>
            </a:r>
          </a:p>
          <a:p>
            <a:r>
              <a:rPr lang="en-US" dirty="0">
                <a:solidFill>
                  <a:srgbClr val="000000"/>
                </a:solidFill>
                <a:effectLst/>
                <a:latin typeface="Helvetica Neue" panose="02000503000000020004" pitchFamily="2" charset="0"/>
              </a:rPr>
              <a:t>(Safety Plan- included recommendation to avoid contact with Richard Shaw, situation: because Exposed himself to a minor child)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 He was there and looking </a:t>
            </a:r>
          </a:p>
          <a:p>
            <a:r>
              <a:rPr lang="en-US" dirty="0">
                <a:solidFill>
                  <a:srgbClr val="000000"/>
                </a:solidFill>
                <a:effectLst/>
                <a:latin typeface="Helvetica Neue" panose="02000503000000020004" pitchFamily="2" charset="0"/>
              </a:rPr>
              <a:t>Acts so nice around everyone</a:t>
            </a:r>
          </a:p>
          <a:p>
            <a:r>
              <a:rPr lang="en-US" dirty="0">
                <a:solidFill>
                  <a:srgbClr val="000000"/>
                </a:solidFill>
                <a:effectLst/>
                <a:latin typeface="Helvetica Neue" panose="02000503000000020004" pitchFamily="2" charset="0"/>
              </a:rPr>
              <a:t>Saw him at the bus stop </a:t>
            </a:r>
          </a:p>
          <a:p>
            <a:r>
              <a:rPr lang="en-US" dirty="0">
                <a:solidFill>
                  <a:srgbClr val="000000"/>
                </a:solidFill>
                <a:effectLst/>
                <a:latin typeface="Helvetica Neue" panose="02000503000000020004" pitchFamily="2" charset="0"/>
              </a:rPr>
              <a:t>Always standing there </a:t>
            </a:r>
          </a:p>
          <a:p>
            <a:r>
              <a:rPr lang="en-US" dirty="0">
                <a:solidFill>
                  <a:srgbClr val="000000"/>
                </a:solidFill>
                <a:effectLst/>
                <a:latin typeface="Helvetica Neue" panose="02000503000000020004" pitchFamily="2" charset="0"/>
              </a:rPr>
              <a:t>Cell phone with daughter - sister here to make sure</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Coordinate with talk</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What if he will do if found out I told?</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 and Social worker: </a:t>
            </a:r>
            <a:br>
              <a:rPr lang="en-US" dirty="0">
                <a:solidFill>
                  <a:srgbClr val="000000"/>
                </a:solidFill>
                <a:effectLst/>
                <a:latin typeface="Helvetica Neue" panose="02000503000000020004" pitchFamily="2" charset="0"/>
              </a:rPr>
            </a:br>
            <a:r>
              <a:rPr lang="en-US" dirty="0">
                <a:solidFill>
                  <a:srgbClr val="000000"/>
                </a:solidFill>
                <a:effectLst/>
                <a:latin typeface="Helvetica Neue" panose="02000503000000020004" pitchFamily="2" charset="0"/>
              </a:rPr>
              <a:t>Find appeal - who is a detective </a:t>
            </a:r>
          </a:p>
          <a:p>
            <a:r>
              <a:rPr lang="en-US" dirty="0">
                <a:solidFill>
                  <a:srgbClr val="000000"/>
                </a:solidFill>
                <a:effectLst/>
                <a:latin typeface="Helvetica Neue" panose="02000503000000020004" pitchFamily="2" charset="0"/>
              </a:rPr>
              <a:t>Alice is protected - Fresh start</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Alice shared room with daughter Lena</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Social Worker:</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Hailey, Richard’s mate lives Sterling Green thorn Ave Sterling park Virginia </a:t>
            </a:r>
          </a:p>
          <a:p>
            <a:r>
              <a:rPr lang="en-US" dirty="0">
                <a:solidFill>
                  <a:srgbClr val="000000"/>
                </a:solidFill>
                <a:effectLst/>
                <a:latin typeface="Helvetica Neue" panose="02000503000000020004" pitchFamily="2" charset="0"/>
              </a:rPr>
              <a:t>Now</a:t>
            </a:r>
          </a:p>
          <a:p>
            <a:r>
              <a:rPr lang="en-US" dirty="0">
                <a:solidFill>
                  <a:srgbClr val="000000"/>
                </a:solidFill>
                <a:effectLst/>
                <a:latin typeface="Helvetica Neue" panose="02000503000000020004" pitchFamily="2" charset="0"/>
              </a:rPr>
              <a:t>Call 3pm tomorrow - orthodontist tomorrow</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Alice:</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She had seen him recently - </a:t>
            </a:r>
          </a:p>
          <a:p>
            <a:r>
              <a:rPr lang="en-US" dirty="0">
                <a:solidFill>
                  <a:srgbClr val="000000"/>
                </a:solidFill>
                <a:effectLst/>
                <a:latin typeface="Helvetica Neue" panose="02000503000000020004" pitchFamily="2" charset="0"/>
              </a:rPr>
              <a:t>so he decide- Richard has access to 13 year old niece </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Talking to dad- to all children</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b="1" dirty="0">
                <a:solidFill>
                  <a:srgbClr val="000000"/>
                </a:solidFill>
                <a:effectLst/>
                <a:latin typeface="Helvetica Neue" panose="02000503000000020004" pitchFamily="2" charset="0"/>
              </a:rPr>
              <a:t>Lena:</a:t>
            </a: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Over heard talking about custody battle over the phone and didn’t want what happened to her to happen to them </a:t>
            </a:r>
          </a:p>
          <a:p>
            <a:endParaRPr lang="en-US" dirty="0"/>
          </a:p>
        </p:txBody>
      </p:sp>
      <p:sp>
        <p:nvSpPr>
          <p:cNvPr id="4" name="Slide Number Placeholder 3"/>
          <p:cNvSpPr>
            <a:spLocks noGrp="1"/>
          </p:cNvSpPr>
          <p:nvPr>
            <p:ph type="sldNum" sz="quarter" idx="5"/>
          </p:nvPr>
        </p:nvSpPr>
        <p:spPr/>
        <p:txBody>
          <a:bodyPr/>
          <a:lstStyle/>
          <a:p>
            <a:fld id="{B08DE074-97DD-0F49-96B1-7C610C6A235B}" type="slidenum">
              <a:rPr lang="en-US" smtClean="0"/>
              <a:t>4</a:t>
            </a:fld>
            <a:endParaRPr lang="en-US" dirty="0"/>
          </a:p>
        </p:txBody>
      </p:sp>
    </p:spTree>
    <p:extLst>
      <p:ext uri="{BB962C8B-B14F-4D97-AF65-F5344CB8AC3E}">
        <p14:creationId xmlns:p14="http://schemas.microsoft.com/office/powerpoint/2010/main" val="1942822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said to her- I have a something to show you, look what the dog did to m. He then exposed his private parts to her and she claims he was aroused and, in a bed*</a:t>
            </a:r>
          </a:p>
        </p:txBody>
      </p:sp>
      <p:sp>
        <p:nvSpPr>
          <p:cNvPr id="4" name="Slide Number Placeholder 3"/>
          <p:cNvSpPr>
            <a:spLocks noGrp="1"/>
          </p:cNvSpPr>
          <p:nvPr>
            <p:ph type="sldNum" sz="quarter" idx="5"/>
          </p:nvPr>
        </p:nvSpPr>
        <p:spPr/>
        <p:txBody>
          <a:bodyPr/>
          <a:lstStyle/>
          <a:p>
            <a:fld id="{B08DE074-97DD-0F49-96B1-7C610C6A235B}" type="slidenum">
              <a:rPr lang="en-US" smtClean="0"/>
              <a:t>5</a:t>
            </a:fld>
            <a:endParaRPr lang="en-US" dirty="0"/>
          </a:p>
        </p:txBody>
      </p:sp>
    </p:spTree>
    <p:extLst>
      <p:ext uri="{BB962C8B-B14F-4D97-AF65-F5344CB8AC3E}">
        <p14:creationId xmlns:p14="http://schemas.microsoft.com/office/powerpoint/2010/main" val="3161592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b="0" i="0" dirty="0">
                <a:solidFill>
                  <a:srgbClr val="000000"/>
                </a:solidFill>
                <a:effectLst/>
                <a:highlight>
                  <a:srgbClr val="FFFFFF"/>
                </a:highlight>
                <a:latin typeface="Aptos" panose="020B0004020202020204" pitchFamily="34" charset="0"/>
              </a:rPr>
            </a:br>
            <a:r>
              <a:rPr lang="en-US" sz="1800" b="0" i="0" dirty="0">
                <a:solidFill>
                  <a:srgbClr val="000000"/>
                </a:solidFill>
                <a:effectLst/>
                <a:highlight>
                  <a:srgbClr val="FFFFFF"/>
                </a:highlight>
                <a:latin typeface="Aptos" panose="020B0004020202020204" pitchFamily="34" charset="0"/>
              </a:rPr>
              <a:t>As a professional and executive for this campaign, I have received endorsements from DHS, Bill and Melinda Gates Foundation, Project Management Institute and the American Society of Quality, and Watchtower Nonprofit subsidiary (EIN: </a:t>
            </a:r>
            <a:r>
              <a:rPr lang="en-US" b="0" i="0" dirty="0">
                <a:solidFill>
                  <a:srgbClr val="000000"/>
                </a:solidFill>
                <a:effectLst/>
                <a:highlight>
                  <a:srgbClr val="FFFFFF"/>
                </a:highlight>
                <a:latin typeface="Helvetica Neue" panose="02000503000000020004" pitchFamily="2" charset="0"/>
              </a:rPr>
              <a:t>87-1695152</a:t>
            </a:r>
            <a:r>
              <a:rPr lang="en-US" sz="1800" b="0" i="0" dirty="0">
                <a:solidFill>
                  <a:srgbClr val="000000"/>
                </a:solidFill>
                <a:effectLst/>
                <a:highlight>
                  <a:srgbClr val="FFFFFF"/>
                </a:highlight>
                <a:latin typeface="Aptos" panose="020B0004020202020204" pitchFamily="34" charset="0"/>
              </a:rPr>
              <a:t>). </a:t>
            </a:r>
            <a:endParaRPr lang="en-US" dirty="0"/>
          </a:p>
        </p:txBody>
      </p:sp>
      <p:sp>
        <p:nvSpPr>
          <p:cNvPr id="4" name="Slide Number Placeholder 3"/>
          <p:cNvSpPr>
            <a:spLocks noGrp="1"/>
          </p:cNvSpPr>
          <p:nvPr>
            <p:ph type="sldNum" sz="quarter" idx="5"/>
          </p:nvPr>
        </p:nvSpPr>
        <p:spPr/>
        <p:txBody>
          <a:bodyPr/>
          <a:lstStyle/>
          <a:p>
            <a:fld id="{B08DE074-97DD-0F49-96B1-7C610C6A235B}" type="slidenum">
              <a:rPr lang="en-US" smtClean="0"/>
              <a:t>7</a:t>
            </a:fld>
            <a:endParaRPr lang="en-US" dirty="0"/>
          </a:p>
        </p:txBody>
      </p:sp>
    </p:spTree>
    <p:extLst>
      <p:ext uri="{BB962C8B-B14F-4D97-AF65-F5344CB8AC3E}">
        <p14:creationId xmlns:p14="http://schemas.microsoft.com/office/powerpoint/2010/main" val="3777468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effectLst/>
              </a:rPr>
              <a:t>*Understanding RAINN’s statistics</a:t>
            </a:r>
            <a:endParaRPr lang="en-US" b="1" dirty="0"/>
          </a:p>
          <a:p>
            <a:r>
              <a:rPr lang="en-US" i="1" dirty="0">
                <a:effectLst/>
              </a:rPr>
              <a:t>Sexual violence is notoriously difficult to measure, and there is no single source of data that provides a complete picture of the crime. On RAINN’s website, we have tried to select the most reliable source of statistics for each topic. The primary data source we use is the </a:t>
            </a:r>
            <a:r>
              <a:rPr lang="en-US" i="1" dirty="0">
                <a:effectLst/>
                <a:hlinkClick r:id="rId3"/>
              </a:rPr>
              <a:t>National Crime Victimization Survey (NCVS)</a:t>
            </a:r>
            <a:r>
              <a:rPr lang="en-US" i="1" dirty="0">
                <a:effectLst/>
              </a:rPr>
              <a:t>, which is an annual study conducted by the Justice Department. To conduct NCVS, researchers interview tens of thousands of Americans each year to learn about crimes that they’ve experienced. Based on those interviews, the study provides estimates of the total number of crimes, including those that were not reported to police. While NCVS has a number of limitations (most importantly, children under age 12 are not included), overall, it is the most reliable source of crime statistics in the U.S.</a:t>
            </a:r>
            <a:endParaRPr lang="en-US" dirty="0">
              <a:effectLst/>
            </a:endParaRPr>
          </a:p>
          <a:p>
            <a:r>
              <a:rPr lang="en-US" i="1" dirty="0">
                <a:effectLst/>
              </a:rPr>
              <a:t>We have also relied on other Justice Department studies, as well as data from the Department of Health and Human Services and other government and academic sources. When assembling these statistics, we have generally retained the wording used by the authors. Statistics are presented for educational purposes only. Each statistic includes a footnote citation for the original source, where you can find information about the methodology and a definition of terms.</a:t>
            </a:r>
            <a:endParaRPr lang="en-US" dirty="0">
              <a:effectLst/>
            </a:endParaRPr>
          </a:p>
          <a:p>
            <a:r>
              <a:rPr lang="en-US" i="1" dirty="0">
                <a:effectLst/>
              </a:rPr>
              <a:t>Learn more about </a:t>
            </a:r>
            <a:r>
              <a:rPr lang="en-US" i="1" dirty="0">
                <a:effectLst/>
                <a:hlinkClick r:id="rId4"/>
              </a:rPr>
              <a:t>RAINN's statistics</a:t>
            </a:r>
            <a:r>
              <a:rPr lang="en-US" i="1" dirty="0">
                <a:effectLst/>
              </a:rPr>
              <a:t>.</a:t>
            </a:r>
            <a:endParaRPr lang="en-US" dirty="0">
              <a:effectLst/>
            </a:endParaRPr>
          </a:p>
          <a:p>
            <a:r>
              <a:rPr lang="en-US" b="1" dirty="0"/>
              <a:t>Sources:​</a:t>
            </a:r>
          </a:p>
          <a:p>
            <a:pPr>
              <a:buFont typeface="+mj-lt"/>
              <a:buAutoNum type="arabicPeriod"/>
            </a:pPr>
            <a:r>
              <a:rPr lang="en-US" dirty="0"/>
              <a:t>United States Department of Health and Human Services, Administration for Children and Families, Administration on Children, Youth and Families, Children’s Bureau. Child Maltreatment Survey, 2016 (2018).</a:t>
            </a:r>
          </a:p>
          <a:p>
            <a:pPr>
              <a:buFont typeface="+mj-lt"/>
              <a:buAutoNum type="arabicPeriod"/>
            </a:pPr>
            <a:r>
              <a:rPr lang="en-US" dirty="0"/>
              <a:t>Department of Justice, Office of Justice Programs, Bureau of Justice Statistics, Sex Offenses and Offenders (1997).</a:t>
            </a:r>
          </a:p>
          <a:p>
            <a:pPr>
              <a:buFont typeface="+mj-lt"/>
              <a:buAutoNum type="arabicPeriod"/>
            </a:pPr>
            <a:r>
              <a:rPr lang="en-US" dirty="0"/>
              <a:t>David Finkelhor, Anne Shattuck, Heather A. Turner, &amp; Sherry L. Hamby, </a:t>
            </a:r>
            <a:r>
              <a:rPr lang="en-US" i="1" dirty="0"/>
              <a:t>The Lifetime Prevalence of Child Sexual Abuse and Sexual Assault Assessed in Late Adolescence</a:t>
            </a:r>
            <a:r>
              <a:rPr lang="en-US" dirty="0"/>
              <a:t>, 55 Journal of Adolescent Health 329, 329-333 (2014)</a:t>
            </a:r>
          </a:p>
          <a:p>
            <a:pPr>
              <a:buFont typeface="+mj-lt"/>
              <a:buAutoNum type="arabicPeriod"/>
            </a:pPr>
            <a:r>
              <a:rPr lang="en-US" dirty="0"/>
              <a:t>Department of Justice, Office of Justice Programs, Bureau of Justice Statistics, Sexual Assault of Young Children as Reported to Law Enforcement  (2000).</a:t>
            </a:r>
          </a:p>
          <a:p>
            <a:pPr>
              <a:buFont typeface="+mj-lt"/>
              <a:buAutoNum type="arabicPeriod"/>
            </a:pPr>
            <a:r>
              <a:rPr lang="en-US" dirty="0"/>
              <a:t>H.M Zinzow, H.S. Resnick, J.L. McCauley, A.B. Amstadter, K.J. Ruggiero, &amp; D.G. Kilpatrick, Prevalence and risk of psychiatric disorders as a function of variant rape histories: results from a national survey of women. Social psychiatry and psychiatric epidemiology, 47(6), 893-902 (2012).</a:t>
            </a:r>
          </a:p>
          <a:p>
            <a:pPr>
              <a:buFont typeface="+mj-lt"/>
              <a:buAutoNum type="arabicPeriod"/>
            </a:pPr>
            <a:r>
              <a:rPr lang="en-US" dirty="0">
                <a:effectLst/>
                <a:latin typeface="Arial" panose="020B0604020202020204" pitchFamily="34" charset="0"/>
              </a:rPr>
              <a:t>United States Department of Health and Human Services, Administration for Children and Families, Administration on Children, Youth and Families, Children’s Bureau. Child Maltreatment Survey. Exhibit 5-2 Selected Maltreatment Types by Perpetrator’s Sex. Page 65. (2013).  </a:t>
            </a:r>
            <a:endParaRPr lang="en-US" dirty="0"/>
          </a:p>
          <a:p>
            <a:endParaRPr lang="en-US" dirty="0"/>
          </a:p>
        </p:txBody>
      </p:sp>
      <p:sp>
        <p:nvSpPr>
          <p:cNvPr id="4" name="Slide Number Placeholder 3"/>
          <p:cNvSpPr>
            <a:spLocks noGrp="1"/>
          </p:cNvSpPr>
          <p:nvPr>
            <p:ph type="sldNum" sz="quarter" idx="5"/>
          </p:nvPr>
        </p:nvSpPr>
        <p:spPr/>
        <p:txBody>
          <a:bodyPr/>
          <a:lstStyle/>
          <a:p>
            <a:fld id="{B08DE074-97DD-0F49-96B1-7C610C6A235B}" type="slidenum">
              <a:rPr lang="en-US" smtClean="0"/>
              <a:t>8</a:t>
            </a:fld>
            <a:endParaRPr lang="en-US" dirty="0"/>
          </a:p>
        </p:txBody>
      </p:sp>
    </p:spTree>
    <p:extLst>
      <p:ext uri="{BB962C8B-B14F-4D97-AF65-F5344CB8AC3E}">
        <p14:creationId xmlns:p14="http://schemas.microsoft.com/office/powerpoint/2010/main" val="213001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https://pmp-101.com/track-record/</a:t>
            </a:r>
          </a:p>
        </p:txBody>
      </p:sp>
      <p:sp>
        <p:nvSpPr>
          <p:cNvPr id="4" name="Slide Number Placeholder 3"/>
          <p:cNvSpPr>
            <a:spLocks noGrp="1"/>
          </p:cNvSpPr>
          <p:nvPr>
            <p:ph type="sldNum" sz="quarter" idx="5"/>
          </p:nvPr>
        </p:nvSpPr>
        <p:spPr/>
        <p:txBody>
          <a:bodyPr/>
          <a:lstStyle/>
          <a:p>
            <a:fld id="{B08DE074-97DD-0F49-96B1-7C610C6A235B}" type="slidenum">
              <a:rPr lang="en-US" smtClean="0"/>
              <a:t>17</a:t>
            </a:fld>
            <a:endParaRPr lang="en-US" dirty="0"/>
          </a:p>
        </p:txBody>
      </p:sp>
    </p:spTree>
    <p:extLst>
      <p:ext uri="{BB962C8B-B14F-4D97-AF65-F5344CB8AC3E}">
        <p14:creationId xmlns:p14="http://schemas.microsoft.com/office/powerpoint/2010/main" val="2400539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1/15/25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smtClean="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87143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1/15/25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8115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1/15/25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781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1/15/25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65142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1/15/25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612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1/15/25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69368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smtClean="0"/>
              <a:t>1/15/25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681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smtClean="0"/>
              <a:t>1/15/25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2191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1/15/25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1099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1/15/25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555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1/15/25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931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smtClean="0"/>
              <a:t>1/15/25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smtClean="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784707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www.pmp-101.com/newsletter"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pmp-101.com/emi/"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jpeg"/><Relationship Id="rId7" Type="http://schemas.openxmlformats.org/officeDocument/2006/relationships/diagramLayout" Target="../diagrams/layout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3.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3.jpe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png"/><Relationship Id="rId7" Type="http://schemas.openxmlformats.org/officeDocument/2006/relationships/diagramQuickStyle" Target="../diagrams/quickStyle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Layout" Target="../diagrams/layout4.xml"/><Relationship Id="rId11" Type="http://schemas.openxmlformats.org/officeDocument/2006/relationships/image" Target="../media/image21.svg"/><Relationship Id="rId5" Type="http://schemas.openxmlformats.org/officeDocument/2006/relationships/diagramData" Target="../diagrams/data4.xml"/><Relationship Id="rId10" Type="http://schemas.openxmlformats.org/officeDocument/2006/relationships/image" Target="../media/image20.png"/><Relationship Id="rId4" Type="http://schemas.openxmlformats.org/officeDocument/2006/relationships/image" Target="../media/image3.png"/><Relationship Id="rId9" Type="http://schemas.microsoft.com/office/2007/relationships/diagramDrawing" Target="../diagrams/drawing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pmp-101.com/newsletter"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2CA9B6-4696-4754-85E4-8CABC16C8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A9A1B4E-BA04-49DB-A7FC-AAC824E9FE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DEB81022-BC5D-4044-B798-FA0517B46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D23277EE-B44B-4433-AC85-268C83D34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6893633-2491-40F3-A8F8-3048B013B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4F600BF4-BBEF-41D0-AF2D-5FE8F1408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58912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6CD71-9AB0-6BF2-4B63-159E902EBC93}"/>
              </a:ext>
            </a:extLst>
          </p:cNvPr>
          <p:cNvSpPr>
            <a:spLocks noGrp="1"/>
          </p:cNvSpPr>
          <p:nvPr>
            <p:ph type="ctrTitle"/>
          </p:nvPr>
        </p:nvSpPr>
        <p:spPr>
          <a:xfrm>
            <a:off x="481021" y="3774773"/>
            <a:ext cx="5787765" cy="2734735"/>
          </a:xfrm>
        </p:spPr>
        <p:txBody>
          <a:bodyPr>
            <a:normAutofit/>
          </a:bodyPr>
          <a:lstStyle/>
          <a:p>
            <a:r>
              <a:rPr lang="en-US" sz="3700" u="sng" dirty="0"/>
              <a:t>Child Sex Abuse Awareness Program</a:t>
            </a:r>
          </a:p>
        </p:txBody>
      </p:sp>
      <p:sp>
        <p:nvSpPr>
          <p:cNvPr id="3" name="Subtitle 2">
            <a:extLst>
              <a:ext uri="{FF2B5EF4-FFF2-40B4-BE49-F238E27FC236}">
                <a16:creationId xmlns:a16="http://schemas.microsoft.com/office/drawing/2014/main" id="{86EB98D6-1131-14F9-7390-B11DD9178A1E}"/>
              </a:ext>
            </a:extLst>
          </p:cNvPr>
          <p:cNvSpPr>
            <a:spLocks noGrp="1"/>
          </p:cNvSpPr>
          <p:nvPr>
            <p:ph type="subTitle" idx="1"/>
          </p:nvPr>
        </p:nvSpPr>
        <p:spPr>
          <a:xfrm>
            <a:off x="1546301" y="2504364"/>
            <a:ext cx="5063687" cy="1157726"/>
          </a:xfrm>
        </p:spPr>
        <p:txBody>
          <a:bodyPr>
            <a:noAutofit/>
          </a:bodyPr>
          <a:lstStyle/>
          <a:p>
            <a:pPr>
              <a:lnSpc>
                <a:spcPct val="110000"/>
              </a:lnSpc>
            </a:pPr>
            <a:r>
              <a:rPr lang="en-US" sz="1400" dirty="0"/>
              <a:t>Emi Akiode, Nonprofit Advocate and Executive, PMP</a:t>
            </a:r>
          </a:p>
          <a:p>
            <a:pPr>
              <a:lnSpc>
                <a:spcPct val="110000"/>
              </a:lnSpc>
            </a:pPr>
            <a:r>
              <a:rPr lang="en-US" sz="1400" dirty="0"/>
              <a:t>Nonprofit 501c3 EIN: 87-1695152</a:t>
            </a:r>
          </a:p>
          <a:p>
            <a:pPr>
              <a:lnSpc>
                <a:spcPct val="110000"/>
              </a:lnSpc>
            </a:pPr>
            <a:r>
              <a:rPr lang="en-US" sz="1400" dirty="0"/>
              <a:t>March 2024</a:t>
            </a:r>
          </a:p>
          <a:p>
            <a:pPr>
              <a:lnSpc>
                <a:spcPct val="110000"/>
              </a:lnSpc>
            </a:pPr>
            <a:r>
              <a:rPr lang="en-US" sz="1400" dirty="0">
                <a:hlinkClick r:id="rId5"/>
              </a:rPr>
              <a:t>www.pmp-101.com/newsletter</a:t>
            </a:r>
            <a:r>
              <a:rPr lang="en-US" sz="1400" dirty="0"/>
              <a:t> Password: Funding22</a:t>
            </a:r>
          </a:p>
          <a:p>
            <a:pPr>
              <a:lnSpc>
                <a:spcPct val="110000"/>
              </a:lnSpc>
            </a:pPr>
            <a:r>
              <a:rPr lang="en-US" sz="1400" dirty="0"/>
              <a:t>Established since: July 2021 </a:t>
            </a:r>
          </a:p>
        </p:txBody>
      </p:sp>
      <p:pic>
        <p:nvPicPr>
          <p:cNvPr id="5" name="Picture 4">
            <a:extLst>
              <a:ext uri="{FF2B5EF4-FFF2-40B4-BE49-F238E27FC236}">
                <a16:creationId xmlns:a16="http://schemas.microsoft.com/office/drawing/2014/main" id="{74F119B9-2C98-0FBF-D7C8-0479E632E4EC}"/>
              </a:ext>
            </a:extLst>
          </p:cNvPr>
          <p:cNvPicPr>
            <a:picLocks noChangeAspect="1"/>
          </p:cNvPicPr>
          <p:nvPr/>
        </p:nvPicPr>
        <p:blipFill rotWithShape="1">
          <a:blip r:embed="rId6"/>
          <a:srcRect l="25884" r="29508" b="-1"/>
          <a:stretch/>
        </p:blipFill>
        <p:spPr>
          <a:xfrm>
            <a:off x="6749807" y="227"/>
            <a:ext cx="4635113" cy="6858000"/>
          </a:xfrm>
          <a:prstGeom prst="rect">
            <a:avLst/>
          </a:prstGeom>
          <a:ln w="12700">
            <a:solidFill>
              <a:schemeClr val="tx1"/>
            </a:solidFill>
          </a:ln>
        </p:spPr>
      </p:pic>
      <p:sp>
        <p:nvSpPr>
          <p:cNvPr id="21" name="Rectangle 20">
            <a:extLst>
              <a:ext uri="{FF2B5EF4-FFF2-40B4-BE49-F238E27FC236}">
                <a16:creationId xmlns:a16="http://schemas.microsoft.com/office/drawing/2014/main" id="{8E3FBB69-81FC-455A-9F72-076CADAB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E27776A-00EC-E01B-64B3-28ECF4F65EE9}"/>
              </a:ext>
            </a:extLst>
          </p:cNvPr>
          <p:cNvSpPr txBox="1"/>
          <p:nvPr/>
        </p:nvSpPr>
        <p:spPr>
          <a:xfrm>
            <a:off x="962038" y="39833"/>
            <a:ext cx="4583306" cy="369332"/>
          </a:xfrm>
          <a:prstGeom prst="rect">
            <a:avLst/>
          </a:prstGeom>
          <a:noFill/>
        </p:spPr>
        <p:txBody>
          <a:bodyPr wrap="none" rtlCol="0">
            <a:spAutoFit/>
          </a:bodyPr>
          <a:lstStyle/>
          <a:p>
            <a:r>
              <a:rPr lang="en-US" dirty="0"/>
              <a:t>Happy Child </a:t>
            </a:r>
            <a:r>
              <a:rPr lang="en-US"/>
              <a:t>Society Partnership </a:t>
            </a:r>
            <a:r>
              <a:rPr lang="en-US" dirty="0"/>
              <a:t>Brochure</a:t>
            </a:r>
          </a:p>
        </p:txBody>
      </p:sp>
      <p:pic>
        <p:nvPicPr>
          <p:cNvPr id="7" name="Picture 6" descr="A black and white background with a black border&#10;&#10;Description automatically generated with medium confidence">
            <a:extLst>
              <a:ext uri="{FF2B5EF4-FFF2-40B4-BE49-F238E27FC236}">
                <a16:creationId xmlns:a16="http://schemas.microsoft.com/office/drawing/2014/main" id="{F32EB7B0-8422-A39A-4323-4379E41DD478}"/>
              </a:ext>
            </a:extLst>
          </p:cNvPr>
          <p:cNvPicPr>
            <a:picLocks noChangeAspect="1"/>
          </p:cNvPicPr>
          <p:nvPr/>
        </p:nvPicPr>
        <p:blipFill>
          <a:blip r:embed="rId7"/>
          <a:stretch>
            <a:fillRect/>
          </a:stretch>
        </p:blipFill>
        <p:spPr>
          <a:xfrm>
            <a:off x="1005401" y="409165"/>
            <a:ext cx="2571913" cy="1216141"/>
          </a:xfrm>
          <a:prstGeom prst="rect">
            <a:avLst/>
          </a:prstGeom>
        </p:spPr>
      </p:pic>
      <p:pic>
        <p:nvPicPr>
          <p:cNvPr id="8" name="Picture 7" descr="A white square with a square pattern&#10;&#10;Description automatically generated with medium confidence">
            <a:extLst>
              <a:ext uri="{FF2B5EF4-FFF2-40B4-BE49-F238E27FC236}">
                <a16:creationId xmlns:a16="http://schemas.microsoft.com/office/drawing/2014/main" id="{6E386351-8C24-4D95-D0E9-F01907773E62}"/>
              </a:ext>
            </a:extLst>
          </p:cNvPr>
          <p:cNvPicPr>
            <a:picLocks noChangeAspect="1"/>
          </p:cNvPicPr>
          <p:nvPr/>
        </p:nvPicPr>
        <p:blipFill>
          <a:blip r:embed="rId8"/>
          <a:stretch>
            <a:fillRect/>
          </a:stretch>
        </p:blipFill>
        <p:spPr>
          <a:xfrm>
            <a:off x="1872056" y="732028"/>
            <a:ext cx="890138" cy="873607"/>
          </a:xfrm>
          <a:prstGeom prst="rect">
            <a:avLst/>
          </a:prstGeom>
        </p:spPr>
      </p:pic>
    </p:spTree>
    <p:extLst>
      <p:ext uri="{BB962C8B-B14F-4D97-AF65-F5344CB8AC3E}">
        <p14:creationId xmlns:p14="http://schemas.microsoft.com/office/powerpoint/2010/main" val="780306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B6D5B0C-A0D4-4706-94D2-1A06DD744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F7CCBD11-35F9-45FC-B412-307B2F3AEF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Picture 30">
            <a:extLst>
              <a:ext uri="{FF2B5EF4-FFF2-40B4-BE49-F238E27FC236}">
                <a16:creationId xmlns:a16="http://schemas.microsoft.com/office/drawing/2014/main" id="{21DB1BD1-CCCA-443B-9C70-FC3F9095E3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ctangle 32">
            <a:extLst>
              <a:ext uri="{FF2B5EF4-FFF2-40B4-BE49-F238E27FC236}">
                <a16:creationId xmlns:a16="http://schemas.microsoft.com/office/drawing/2014/main" id="{DD6F1431-0201-43A0-B39B-16A80A72D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B6646F7-7E4F-4FBC-95E8-95310704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A3FC98A-FE81-4516-9417-F05EC6FDB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DAED9-8F61-6D2F-17F4-3F6B32DF99CA}"/>
              </a:ext>
            </a:extLst>
          </p:cNvPr>
          <p:cNvSpPr>
            <a:spLocks noGrp="1"/>
          </p:cNvSpPr>
          <p:nvPr>
            <p:ph type="title"/>
          </p:nvPr>
        </p:nvSpPr>
        <p:spPr>
          <a:xfrm>
            <a:off x="1964444" y="808056"/>
            <a:ext cx="3974905" cy="1077229"/>
          </a:xfrm>
        </p:spPr>
        <p:txBody>
          <a:bodyPr>
            <a:normAutofit/>
          </a:bodyPr>
          <a:lstStyle/>
          <a:p>
            <a:pPr algn="l"/>
            <a:r>
              <a:rPr lang="en-US" dirty="0"/>
              <a:t>Presentation Purpose</a:t>
            </a:r>
          </a:p>
        </p:txBody>
      </p:sp>
      <p:sp>
        <p:nvSpPr>
          <p:cNvPr id="3" name="Content Placeholder 2">
            <a:extLst>
              <a:ext uri="{FF2B5EF4-FFF2-40B4-BE49-F238E27FC236}">
                <a16:creationId xmlns:a16="http://schemas.microsoft.com/office/drawing/2014/main" id="{2FD02A8A-EDC0-132D-7C49-AF4CE0B68FFB}"/>
              </a:ext>
            </a:extLst>
          </p:cNvPr>
          <p:cNvSpPr>
            <a:spLocks noGrp="1"/>
          </p:cNvSpPr>
          <p:nvPr>
            <p:ph idx="1"/>
          </p:nvPr>
        </p:nvSpPr>
        <p:spPr>
          <a:xfrm>
            <a:off x="1961699" y="2052116"/>
            <a:ext cx="4334552" cy="4196284"/>
          </a:xfrm>
        </p:spPr>
        <p:txBody>
          <a:bodyPr>
            <a:noAutofit/>
          </a:bodyPr>
          <a:lstStyle/>
          <a:p>
            <a:pPr>
              <a:lnSpc>
                <a:spcPct val="110000"/>
              </a:lnSpc>
            </a:pPr>
            <a:r>
              <a:rPr lang="en-US" sz="1200" dirty="0"/>
              <a:t>To inform the National Center of Missing and Exploited Children (NCMEC), of the usefulness of using The Watchtower: Happy Child Society’s network, knowledge, and nonprofit enterprise environmental asset base to prevent child victimization. </a:t>
            </a:r>
          </a:p>
          <a:p>
            <a:pPr>
              <a:lnSpc>
                <a:spcPct val="110000"/>
              </a:lnSpc>
            </a:pPr>
            <a:r>
              <a:rPr lang="en-US" sz="1200" dirty="0"/>
              <a:t>Happy Child Society and the NCMEC share similar mission statements prevent child sexual exploitation and Happy Child Society has attained a significant level of success in a short time frame because of employing hybrid data analysis enterprise capabilities at a highly advanced level.</a:t>
            </a:r>
          </a:p>
          <a:p>
            <a:pPr>
              <a:lnSpc>
                <a:spcPct val="110000"/>
              </a:lnSpc>
            </a:pPr>
            <a:r>
              <a:rPr lang="en-US" sz="1200" dirty="0"/>
              <a:t>Our proprietary technology has caught the attention of quantum research centers at the Department of Homeland Security, and we are seeing early success at an astonishing rate despite limited budget in a highly constrained and regulated cyber environment.</a:t>
            </a:r>
          </a:p>
        </p:txBody>
      </p:sp>
      <p:sp>
        <p:nvSpPr>
          <p:cNvPr id="39" name="Rectangle 38">
            <a:extLst>
              <a:ext uri="{FF2B5EF4-FFF2-40B4-BE49-F238E27FC236}">
                <a16:creationId xmlns:a16="http://schemas.microsoft.com/office/drawing/2014/main" id="{BBD3519C-A23E-42D1-87B5-B0F516964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4123" y="0"/>
            <a:ext cx="464864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3F87F2-211A-2DFB-8624-5DA36CBED32D}"/>
              </a:ext>
            </a:extLst>
          </p:cNvPr>
          <p:cNvPicPr>
            <a:picLocks noChangeAspect="1"/>
          </p:cNvPicPr>
          <p:nvPr/>
        </p:nvPicPr>
        <p:blipFill>
          <a:blip r:embed="rId5"/>
          <a:stretch>
            <a:fillRect/>
          </a:stretch>
        </p:blipFill>
        <p:spPr>
          <a:xfrm>
            <a:off x="7071020" y="513172"/>
            <a:ext cx="3997310" cy="2558278"/>
          </a:xfrm>
          <a:prstGeom prst="rect">
            <a:avLst/>
          </a:prstGeom>
          <a:ln w="12700">
            <a:noFill/>
          </a:ln>
        </p:spPr>
      </p:pic>
      <p:sp>
        <p:nvSpPr>
          <p:cNvPr id="41" name="Rectangle 40">
            <a:extLst>
              <a:ext uri="{FF2B5EF4-FFF2-40B4-BE49-F238E27FC236}">
                <a16:creationId xmlns:a16="http://schemas.microsoft.com/office/drawing/2014/main" id="{A7DD8BB7-5AFB-46C2-93C4-865A767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5009" y="232460"/>
            <a:ext cx="4150723" cy="3114381"/>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1E7AC5A-787B-DB4B-7480-F15AB999C83B}"/>
              </a:ext>
            </a:extLst>
          </p:cNvPr>
          <p:cNvPicPr>
            <a:picLocks noChangeAspect="1"/>
          </p:cNvPicPr>
          <p:nvPr/>
        </p:nvPicPr>
        <p:blipFill>
          <a:blip r:embed="rId6"/>
          <a:stretch>
            <a:fillRect/>
          </a:stretch>
        </p:blipFill>
        <p:spPr>
          <a:xfrm>
            <a:off x="6906932" y="4085957"/>
            <a:ext cx="4317926" cy="1155045"/>
          </a:xfrm>
          <a:prstGeom prst="rect">
            <a:avLst/>
          </a:prstGeom>
          <a:ln w="12700">
            <a:noFill/>
          </a:ln>
        </p:spPr>
      </p:pic>
      <p:sp>
        <p:nvSpPr>
          <p:cNvPr id="43" name="Rectangle 42">
            <a:extLst>
              <a:ext uri="{FF2B5EF4-FFF2-40B4-BE49-F238E27FC236}">
                <a16:creationId xmlns:a16="http://schemas.microsoft.com/office/drawing/2014/main" id="{73515C51-7AC2-4013-B7E3-56B4A6671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5009" y="3499659"/>
            <a:ext cx="4150723" cy="3114381"/>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EE43CE3-D71F-4E85-B1D3-1AD33E27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0937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A683DBC4-DF1F-47B4-A427-3A02BF6FC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Picture 93">
            <a:extLst>
              <a:ext uri="{FF2B5EF4-FFF2-40B4-BE49-F238E27FC236}">
                <a16:creationId xmlns:a16="http://schemas.microsoft.com/office/drawing/2014/main" id="{5B505947-2EDE-4036-BAB7-9D467D50A8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6" name="Picture 95">
            <a:extLst>
              <a:ext uri="{FF2B5EF4-FFF2-40B4-BE49-F238E27FC236}">
                <a16:creationId xmlns:a16="http://schemas.microsoft.com/office/drawing/2014/main" id="{88E107CE-A324-40CD-893D-2D871179D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8" name="Rectangle 97">
            <a:extLst>
              <a:ext uri="{FF2B5EF4-FFF2-40B4-BE49-F238E27FC236}">
                <a16:creationId xmlns:a16="http://schemas.microsoft.com/office/drawing/2014/main" id="{C9206E69-8320-4953-8527-D4C926A46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EFB0BA3C-4542-415C-9AD5-4A65B973D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D3FCC301-B2A8-4BFA-8ADD-314A8AC88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56961A-A530-FDD5-A007-E845BF8E049A}"/>
              </a:ext>
            </a:extLst>
          </p:cNvPr>
          <p:cNvSpPr>
            <a:spLocks noGrp="1"/>
          </p:cNvSpPr>
          <p:nvPr>
            <p:ph type="title"/>
          </p:nvPr>
        </p:nvSpPr>
        <p:spPr>
          <a:xfrm>
            <a:off x="1964444" y="808056"/>
            <a:ext cx="3974905" cy="1077229"/>
          </a:xfrm>
        </p:spPr>
        <p:txBody>
          <a:bodyPr>
            <a:normAutofit/>
          </a:bodyPr>
          <a:lstStyle/>
          <a:p>
            <a:pPr algn="l"/>
            <a:r>
              <a:rPr lang="en-US" sz="1600" b="1" u="sng"/>
              <a:t>Leaders who have survived and overcome child abuse are the best to lead and uncover preventative solutions</a:t>
            </a:r>
          </a:p>
        </p:txBody>
      </p:sp>
      <p:sp>
        <p:nvSpPr>
          <p:cNvPr id="3" name="Content Placeholder 2">
            <a:extLst>
              <a:ext uri="{FF2B5EF4-FFF2-40B4-BE49-F238E27FC236}">
                <a16:creationId xmlns:a16="http://schemas.microsoft.com/office/drawing/2014/main" id="{4F6BBAB6-1824-32C5-6806-CCE678DBC7FC}"/>
              </a:ext>
            </a:extLst>
          </p:cNvPr>
          <p:cNvSpPr>
            <a:spLocks noGrp="1"/>
          </p:cNvSpPr>
          <p:nvPr>
            <p:ph idx="1"/>
          </p:nvPr>
        </p:nvSpPr>
        <p:spPr>
          <a:xfrm>
            <a:off x="1964444" y="2052116"/>
            <a:ext cx="3972159" cy="3997828"/>
          </a:xfrm>
        </p:spPr>
        <p:txBody>
          <a:bodyPr>
            <a:normAutofit/>
          </a:bodyPr>
          <a:lstStyle/>
          <a:p>
            <a:pPr>
              <a:lnSpc>
                <a:spcPct val="110000"/>
              </a:lnSpc>
            </a:pPr>
            <a:r>
              <a:rPr lang="en-US" sz="900" dirty="0">
                <a:latin typeface="ArialMT"/>
              </a:rPr>
              <a:t>Emi </a:t>
            </a:r>
            <a:r>
              <a:rPr lang="en-US" sz="900" dirty="0" err="1">
                <a:latin typeface="ArialMT"/>
              </a:rPr>
              <a:t>Akiode</a:t>
            </a:r>
            <a:r>
              <a:rPr lang="en-US" sz="900" dirty="0">
                <a:latin typeface="ArialMT"/>
              </a:rPr>
              <a:t>, PMP, BA in Public Policy and Economics and graduate certificate in data analytics, is the Happy Child Survivor executive and specializes in complex program community issues involving cancer fundraising and youth mentorship, whether in events, grassroots campaigns, social club memberships, or nonprofit/government inter-organization partnerships. </a:t>
            </a:r>
          </a:p>
          <a:p>
            <a:pPr>
              <a:lnSpc>
                <a:spcPct val="110000"/>
              </a:lnSpc>
            </a:pPr>
            <a:r>
              <a:rPr lang="en-US" sz="900" dirty="0">
                <a:latin typeface="ArialMT"/>
              </a:rPr>
              <a:t>She has edited the program and project management standards for the American National Standards Institute and the International Organization for Standardization from the Project Management Institute (PMI) (2021 and 2023) and co-authored key risk and event management protocols for various federal departments.</a:t>
            </a:r>
          </a:p>
          <a:p>
            <a:pPr>
              <a:lnSpc>
                <a:spcPct val="110000"/>
              </a:lnSpc>
            </a:pPr>
            <a:r>
              <a:rPr lang="en-US" sz="900" dirty="0">
                <a:latin typeface="ArialMT"/>
              </a:rPr>
              <a:t>Child abuse survivor with a proven track record of improving child abuse and mental health outcomes for mentees and clients due to leadership and demonstrated resilience during 8-month campaign schedule and limited budget. Demonstrated success in November 2024 as given in this PowerPoints' testimonials.</a:t>
            </a:r>
          </a:p>
          <a:p>
            <a:pPr>
              <a:lnSpc>
                <a:spcPct val="110000"/>
              </a:lnSpc>
            </a:pPr>
            <a:r>
              <a:rPr lang="en-US" sz="900" b="1" dirty="0">
                <a:hlinkClick r:id="rId6"/>
              </a:rPr>
              <a:t>https://pmp-101.com/emi/</a:t>
            </a:r>
            <a:r>
              <a:rPr lang="en-US" sz="900" b="1" dirty="0"/>
              <a:t> - Our strength lies is revealing missing values and hidden data or personas within teams and organizations and we have 15 years of experience of operating in this manner as of Jan 2025. </a:t>
            </a:r>
          </a:p>
        </p:txBody>
      </p:sp>
      <p:sp>
        <p:nvSpPr>
          <p:cNvPr id="104" name="Rectangle 103">
            <a:extLst>
              <a:ext uri="{FF2B5EF4-FFF2-40B4-BE49-F238E27FC236}">
                <a16:creationId xmlns:a16="http://schemas.microsoft.com/office/drawing/2014/main" id="{341BA995-C21C-4D29-BE49-3CBE57189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4295" y="0"/>
            <a:ext cx="46426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F685A7C-7169-B30A-2EF3-CB6756E9D566}"/>
              </a:ext>
            </a:extLst>
          </p:cNvPr>
          <p:cNvPicPr>
            <a:picLocks noChangeAspect="1"/>
          </p:cNvPicPr>
          <p:nvPr/>
        </p:nvPicPr>
        <p:blipFill>
          <a:blip r:embed="rId7"/>
          <a:srcRect l="6402" t="11779" r="19098"/>
          <a:stretch/>
        </p:blipFill>
        <p:spPr>
          <a:xfrm>
            <a:off x="7063356" y="875802"/>
            <a:ext cx="3988361" cy="5105853"/>
          </a:xfrm>
          <a:prstGeom prst="rect">
            <a:avLst/>
          </a:prstGeom>
          <a:ln w="12700">
            <a:noFill/>
          </a:ln>
        </p:spPr>
      </p:pic>
      <p:sp>
        <p:nvSpPr>
          <p:cNvPr id="106" name="Rectangle 105">
            <a:extLst>
              <a:ext uri="{FF2B5EF4-FFF2-40B4-BE49-F238E27FC236}">
                <a16:creationId xmlns:a16="http://schemas.microsoft.com/office/drawing/2014/main" id="{F6B63D7C-DA20-4B10-8164-8F1ACA90E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0379" y="244088"/>
            <a:ext cx="4139753" cy="6367923"/>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BCEB1DFB-E9D4-4418-85B6-90079F889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8673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8C47-477A-7014-A506-E4ABAC590497}"/>
              </a:ext>
            </a:extLst>
          </p:cNvPr>
          <p:cNvSpPr>
            <a:spLocks noGrp="1"/>
          </p:cNvSpPr>
          <p:nvPr>
            <p:ph type="title"/>
          </p:nvPr>
        </p:nvSpPr>
        <p:spPr>
          <a:xfrm>
            <a:off x="1371601" y="270934"/>
            <a:ext cx="9533466" cy="1659466"/>
          </a:xfrm>
          <a:effectLst>
            <a:outerShdw blurRad="50800" dist="50800" dir="13546159" algn="ctr" rotWithShape="0">
              <a:schemeClr val="bg2"/>
            </a:outerShdw>
          </a:effectLst>
        </p:spPr>
        <p:txBody>
          <a:bodyPr>
            <a:normAutofit fontScale="90000"/>
          </a:bodyPr>
          <a:lstStyle/>
          <a:p>
            <a:r>
              <a:rPr lang="en-US" b="1" dirty="0">
                <a:effectLst/>
                <a:latin typeface="Helvetica Neue" panose="02000503000000020004" pitchFamily="2" charset="0"/>
              </a:rPr>
              <a:t>“</a:t>
            </a:r>
            <a:r>
              <a:rPr lang="en-US" sz="5300" b="1" dirty="0">
                <a:effectLst/>
                <a:latin typeface="Helvetica Neue" panose="02000503000000020004" pitchFamily="2" charset="0"/>
              </a:rPr>
              <a:t>I over-heard talking about a custody battle over the phone and didn’t want what happened to me to happen to them.” </a:t>
            </a:r>
            <a:br>
              <a:rPr lang="en-US" b="1" dirty="0">
                <a:effectLst/>
                <a:latin typeface="Helvetica Neue" panose="02000503000000020004" pitchFamily="2" charset="0"/>
              </a:rPr>
            </a:br>
            <a:endParaRPr lang="en-US" b="1" dirty="0"/>
          </a:p>
        </p:txBody>
      </p:sp>
      <p:sp>
        <p:nvSpPr>
          <p:cNvPr id="3" name="Content Placeholder 2">
            <a:extLst>
              <a:ext uri="{FF2B5EF4-FFF2-40B4-BE49-F238E27FC236}">
                <a16:creationId xmlns:a16="http://schemas.microsoft.com/office/drawing/2014/main" id="{5527A4C2-4268-F230-0E7E-CE2F594F1A5D}"/>
              </a:ext>
            </a:extLst>
          </p:cNvPr>
          <p:cNvSpPr>
            <a:spLocks noGrp="1"/>
          </p:cNvSpPr>
          <p:nvPr>
            <p:ph idx="1"/>
          </p:nvPr>
        </p:nvSpPr>
        <p:spPr>
          <a:xfrm>
            <a:off x="914400" y="3064932"/>
            <a:ext cx="9736667" cy="3793067"/>
          </a:xfrm>
        </p:spPr>
        <p:txBody>
          <a:bodyPr>
            <a:normAutofit fontScale="85000" lnSpcReduction="10000"/>
          </a:bodyPr>
          <a:lstStyle/>
          <a:p>
            <a:r>
              <a:rPr lang="en-US" dirty="0"/>
              <a:t>Quote from 10-year-old girl on </a:t>
            </a:r>
            <a:r>
              <a:rPr lang="en-US" b="1" u="sng" dirty="0"/>
              <a:t>November 23, 2024</a:t>
            </a:r>
            <a:r>
              <a:rPr lang="en-US" dirty="0"/>
              <a:t>, when speaking about adult indecent exposure in child protective service interview with Loudoun County, VA Family Services Specialist, Department of Family Services, Child Protective &amp; Prevention Services</a:t>
            </a:r>
          </a:p>
          <a:p>
            <a:r>
              <a:rPr lang="en-US" dirty="0"/>
              <a:t>10-year-old had a role in preventing further child abuse, and I facilitated this meeting by gaining the trust of the mother and daughter</a:t>
            </a:r>
          </a:p>
          <a:p>
            <a:r>
              <a:rPr lang="en-US" dirty="0"/>
              <a:t>Roadblock: Loudoun County police required the accused abuser to admit the abuse that occurred 2 years ago. The police and pro-bono child lawyers are hesitant to pursue tracking warrant or eDiscovery methods (i.e.  porn on accused phone or probable cause evidence)</a:t>
            </a:r>
          </a:p>
          <a:p>
            <a:r>
              <a:rPr lang="en-US" b="1" u="sng" dirty="0"/>
              <a:t>Loudoun County Police Report Case number: SO240021060 </a:t>
            </a:r>
            <a:r>
              <a:rPr lang="en-US" dirty="0"/>
              <a:t>*personal notes from child protective interview included below*</a:t>
            </a:r>
          </a:p>
        </p:txBody>
      </p:sp>
    </p:spTree>
    <p:extLst>
      <p:ext uri="{BB962C8B-B14F-4D97-AF65-F5344CB8AC3E}">
        <p14:creationId xmlns:p14="http://schemas.microsoft.com/office/powerpoint/2010/main" val="192082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22F0272-3878-4604-AA91-01CA8F08DE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2" name="Picture 21">
            <a:extLst>
              <a:ext uri="{FF2B5EF4-FFF2-40B4-BE49-F238E27FC236}">
                <a16:creationId xmlns:a16="http://schemas.microsoft.com/office/drawing/2014/main" id="{1F60EAEC-22E3-4448-8F0A-9ADAA793A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4" name="Rectangle 23">
            <a:extLst>
              <a:ext uri="{FF2B5EF4-FFF2-40B4-BE49-F238E27FC236}">
                <a16:creationId xmlns:a16="http://schemas.microsoft.com/office/drawing/2014/main" id="{355E0F90-3FFF-4E04-B3C8-3C969A415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6" name="Rectangle 25">
            <a:extLst>
              <a:ext uri="{FF2B5EF4-FFF2-40B4-BE49-F238E27FC236}">
                <a16:creationId xmlns:a16="http://schemas.microsoft.com/office/drawing/2014/main" id="{EC63A4EF-A033-4ED0-9EB6-6E1A8D26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8" name="Rectangle 27">
            <a:extLst>
              <a:ext uri="{FF2B5EF4-FFF2-40B4-BE49-F238E27FC236}">
                <a16:creationId xmlns:a16="http://schemas.microsoft.com/office/drawing/2014/main" id="{964965EE-80F2-417F-9652-5BFF14D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0" name="Rectangle 29">
            <a:extLst>
              <a:ext uri="{FF2B5EF4-FFF2-40B4-BE49-F238E27FC236}">
                <a16:creationId xmlns:a16="http://schemas.microsoft.com/office/drawing/2014/main" id="{AA3C9611-CFD7-4C23-A8F2-00E7865A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0EF3D089-74A3-58A4-0BF3-927A3579417B}"/>
              </a:ext>
            </a:extLst>
          </p:cNvPr>
          <p:cNvSpPr>
            <a:spLocks noGrp="1"/>
          </p:cNvSpPr>
          <p:nvPr>
            <p:ph type="title"/>
          </p:nvPr>
        </p:nvSpPr>
        <p:spPr>
          <a:xfrm>
            <a:off x="1033936" y="1504691"/>
            <a:ext cx="2714548" cy="3824053"/>
          </a:xfrm>
        </p:spPr>
        <p:txBody>
          <a:bodyPr>
            <a:normAutofit/>
          </a:bodyPr>
          <a:lstStyle/>
          <a:p>
            <a:pPr algn="l"/>
            <a:r>
              <a:rPr lang="en-US" sz="3000" dirty="0"/>
              <a:t>November 2024 Loudoun County, VA Shocking Trauma Incident - Success Story </a:t>
            </a:r>
          </a:p>
        </p:txBody>
      </p:sp>
      <p:graphicFrame>
        <p:nvGraphicFramePr>
          <p:cNvPr id="5" name="Content Placeholder 2">
            <a:extLst>
              <a:ext uri="{FF2B5EF4-FFF2-40B4-BE49-F238E27FC236}">
                <a16:creationId xmlns:a16="http://schemas.microsoft.com/office/drawing/2014/main" id="{34ABDBF7-7050-5F29-E9E1-2F3EF11E74C1}"/>
              </a:ext>
            </a:extLst>
          </p:cNvPr>
          <p:cNvGraphicFramePr>
            <a:graphicFrameLocks noGrp="1"/>
          </p:cNvGraphicFramePr>
          <p:nvPr>
            <p:ph idx="1"/>
            <p:extLst>
              <p:ext uri="{D42A27DB-BD31-4B8C-83A1-F6EECF244321}">
                <p14:modId xmlns:p14="http://schemas.microsoft.com/office/powerpoint/2010/main" val="1621715670"/>
              </p:ext>
            </p:extLst>
          </p:nvPr>
        </p:nvGraphicFramePr>
        <p:xfrm>
          <a:off x="3704897" y="-236483"/>
          <a:ext cx="7871145" cy="65150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F206FDAF-6D10-196A-F075-B525D3E50A39}"/>
              </a:ext>
            </a:extLst>
          </p:cNvPr>
          <p:cNvSpPr txBox="1"/>
          <p:nvPr/>
        </p:nvSpPr>
        <p:spPr>
          <a:xfrm>
            <a:off x="1969802" y="6090959"/>
            <a:ext cx="8421249" cy="369332"/>
          </a:xfrm>
          <a:prstGeom prst="rect">
            <a:avLst/>
          </a:prstGeom>
          <a:noFill/>
        </p:spPr>
        <p:txBody>
          <a:bodyPr wrap="square">
            <a:spAutoFit/>
          </a:bodyPr>
          <a:lstStyle/>
          <a:p>
            <a:r>
              <a:rPr lang="en-US" b="1" u="sng" dirty="0"/>
              <a:t>Loudoun County, Virginia Police Report Case number: SO240021060 </a:t>
            </a:r>
            <a:endParaRPr lang="en-US" dirty="0"/>
          </a:p>
        </p:txBody>
      </p:sp>
    </p:spTree>
    <p:extLst>
      <p:ext uri="{BB962C8B-B14F-4D97-AF65-F5344CB8AC3E}">
        <p14:creationId xmlns:p14="http://schemas.microsoft.com/office/powerpoint/2010/main" val="944539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E31B-9262-9AEF-83FF-2F0AB9E5FDB3}"/>
              </a:ext>
            </a:extLst>
          </p:cNvPr>
          <p:cNvSpPr>
            <a:spLocks noGrp="1"/>
          </p:cNvSpPr>
          <p:nvPr>
            <p:ph type="title"/>
          </p:nvPr>
        </p:nvSpPr>
        <p:spPr>
          <a:xfrm>
            <a:off x="1267783" y="368386"/>
            <a:ext cx="9317073" cy="1597419"/>
          </a:xfrm>
        </p:spPr>
        <p:txBody>
          <a:bodyPr/>
          <a:lstStyle/>
          <a:p>
            <a:r>
              <a:rPr lang="en-US" dirty="0"/>
              <a:t>Continued: Loudoun County, VA Success Story </a:t>
            </a:r>
          </a:p>
        </p:txBody>
      </p:sp>
      <p:pic>
        <p:nvPicPr>
          <p:cNvPr id="4" name="Content Placeholder 3">
            <a:extLst>
              <a:ext uri="{FF2B5EF4-FFF2-40B4-BE49-F238E27FC236}">
                <a16:creationId xmlns:a16="http://schemas.microsoft.com/office/drawing/2014/main" id="{A6EA566B-A1A1-D8B0-F7EC-5B186C1FAA41}"/>
              </a:ext>
            </a:extLst>
          </p:cNvPr>
          <p:cNvPicPr>
            <a:picLocks noGrp="1" noChangeAspect="1"/>
          </p:cNvPicPr>
          <p:nvPr>
            <p:ph idx="1"/>
          </p:nvPr>
        </p:nvPicPr>
        <p:blipFill>
          <a:blip r:embed="rId2"/>
          <a:stretch>
            <a:fillRect/>
          </a:stretch>
        </p:blipFill>
        <p:spPr>
          <a:xfrm>
            <a:off x="1008442" y="1167096"/>
            <a:ext cx="5384800" cy="5097317"/>
          </a:xfrm>
          <a:prstGeom prst="rect">
            <a:avLst/>
          </a:prstGeom>
        </p:spPr>
      </p:pic>
      <p:sp>
        <p:nvSpPr>
          <p:cNvPr id="6" name="TextBox 5">
            <a:extLst>
              <a:ext uri="{FF2B5EF4-FFF2-40B4-BE49-F238E27FC236}">
                <a16:creationId xmlns:a16="http://schemas.microsoft.com/office/drawing/2014/main" id="{A4A3AB3D-D3BF-6BF3-CFA8-D463E9A69638}"/>
              </a:ext>
            </a:extLst>
          </p:cNvPr>
          <p:cNvSpPr txBox="1"/>
          <p:nvPr/>
        </p:nvSpPr>
        <p:spPr>
          <a:xfrm>
            <a:off x="6393242" y="1115263"/>
            <a:ext cx="5066019" cy="5016758"/>
          </a:xfrm>
          <a:prstGeom prst="rect">
            <a:avLst/>
          </a:prstGeom>
          <a:noFill/>
        </p:spPr>
        <p:txBody>
          <a:bodyPr wrap="square" rtlCol="0">
            <a:spAutoFit/>
          </a:bodyPr>
          <a:lstStyle/>
          <a:p>
            <a:r>
              <a:rPr lang="en-US" sz="1600" u="sng" dirty="0"/>
              <a:t>Improved mental health and support for this single mother and child using simple data analysis tools: </a:t>
            </a:r>
          </a:p>
          <a:p>
            <a:r>
              <a:rPr lang="en-US" sz="1600" b="1" u="sng" dirty="0"/>
              <a:t>Decision flow chart, event-based software: Arena, Minitab, Branch and Bound methods, Simplex algorithm: Network models, Decision Trees</a:t>
            </a:r>
          </a:p>
          <a:p>
            <a:endParaRPr lang="en-US" sz="1600" dirty="0"/>
          </a:p>
          <a:p>
            <a:r>
              <a:rPr lang="en-US" sz="1600" dirty="0"/>
              <a:t>Happy Child Society, facilitated psychological safety in an optimally feasible and cost-effective manner, despite lack of adequate funds. We use child abuse survivor trauma-based perspectives unique to the complexity of the problem. Our team finds optimal solutions that satisfy the constraints of child abuse issues in a locally optimal manner that can translate to a global optimum (as evidenced in the email).</a:t>
            </a:r>
          </a:p>
          <a:p>
            <a:endParaRPr lang="en-US" sz="1600" dirty="0"/>
          </a:p>
          <a:p>
            <a:r>
              <a:rPr lang="en-US" sz="1600" dirty="0"/>
              <a:t>Long chain of events facilitated revelation of the ten-year old’s trauma that occurred 2 years ago. This incident will potentially help to prevent abuse for two other children (5-year-old and 2-year-old girl who are daughters of the accused)</a:t>
            </a:r>
          </a:p>
        </p:txBody>
      </p:sp>
    </p:spTree>
    <p:extLst>
      <p:ext uri="{BB962C8B-B14F-4D97-AF65-F5344CB8AC3E}">
        <p14:creationId xmlns:p14="http://schemas.microsoft.com/office/powerpoint/2010/main" val="333102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9EEB229-3EBA-4333-B94C-ED62EC101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8" name="Picture 47">
            <a:extLst>
              <a:ext uri="{FF2B5EF4-FFF2-40B4-BE49-F238E27FC236}">
                <a16:creationId xmlns:a16="http://schemas.microsoft.com/office/drawing/2014/main" id="{B4666C73-1C44-4BD3-9529-A7E02C6A8AD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9" name="Picture 48">
            <a:extLst>
              <a:ext uri="{FF2B5EF4-FFF2-40B4-BE49-F238E27FC236}">
                <a16:creationId xmlns:a16="http://schemas.microsoft.com/office/drawing/2014/main" id="{723E4E2F-EA2E-477B-A595-C5A5F62E93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0" name="Rectangle 49">
            <a:extLst>
              <a:ext uri="{FF2B5EF4-FFF2-40B4-BE49-F238E27FC236}">
                <a16:creationId xmlns:a16="http://schemas.microsoft.com/office/drawing/2014/main" id="{B6500FA0-D185-45FF-9F47-EF5FB7158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7273825F-243F-467C-8349-B97E81C3E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255659AF-6F61-42EF-B761-0862A79DB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0B82AB-71A5-7AED-C708-84B3A68EDCCB}"/>
              </a:ext>
            </a:extLst>
          </p:cNvPr>
          <p:cNvSpPr>
            <a:spLocks noGrp="1"/>
          </p:cNvSpPr>
          <p:nvPr>
            <p:ph type="title"/>
          </p:nvPr>
        </p:nvSpPr>
        <p:spPr>
          <a:xfrm>
            <a:off x="1969804" y="808056"/>
            <a:ext cx="3969504" cy="1077229"/>
          </a:xfrm>
        </p:spPr>
        <p:txBody>
          <a:bodyPr vert="horz" lIns="91440" tIns="45720" rIns="91440" bIns="45720" rtlCol="0" anchor="t">
            <a:normAutofit/>
          </a:bodyPr>
          <a:lstStyle/>
          <a:p>
            <a:pPr algn="l"/>
            <a:r>
              <a:rPr lang="en-US" dirty="0"/>
              <a:t>Mentor Successes</a:t>
            </a:r>
          </a:p>
        </p:txBody>
      </p:sp>
      <p:sp>
        <p:nvSpPr>
          <p:cNvPr id="5" name="TextBox 4">
            <a:extLst>
              <a:ext uri="{FF2B5EF4-FFF2-40B4-BE49-F238E27FC236}">
                <a16:creationId xmlns:a16="http://schemas.microsoft.com/office/drawing/2014/main" id="{429C5F5C-CE3C-8849-F719-798B3AA74C6C}"/>
              </a:ext>
            </a:extLst>
          </p:cNvPr>
          <p:cNvSpPr txBox="1"/>
          <p:nvPr/>
        </p:nvSpPr>
        <p:spPr>
          <a:xfrm>
            <a:off x="1969803" y="2052116"/>
            <a:ext cx="3969505" cy="3997828"/>
          </a:xfrm>
          <a:prstGeom prst="rect">
            <a:avLst/>
          </a:prstGeom>
        </p:spPr>
        <p:txBody>
          <a:bodyPr vert="horz" lIns="91440" tIns="45720" rIns="91440" bIns="45720" rtlCol="0" anchor="ctr">
            <a:normAutofit/>
          </a:bodyPr>
          <a:lstStyle/>
          <a:p>
            <a:pPr marL="285750" indent="-285750" defTabSz="914400">
              <a:lnSpc>
                <a:spcPct val="120000"/>
              </a:lnSpc>
              <a:spcAft>
                <a:spcPts val="600"/>
              </a:spcAft>
              <a:buClr>
                <a:schemeClr val="accent6"/>
              </a:buClr>
              <a:buSzPct val="90000"/>
              <a:buFont typeface="Wingdings" panose="05000000000000000000" pitchFamily="2" charset="2"/>
              <a:buChar char="§"/>
            </a:pPr>
            <a:r>
              <a:rPr lang="en-US" dirty="0"/>
              <a:t>Conducted 3 young adult mentorships since 2020</a:t>
            </a:r>
          </a:p>
          <a:p>
            <a:pPr marL="285750" indent="-285750" defTabSz="914400">
              <a:lnSpc>
                <a:spcPct val="120000"/>
              </a:lnSpc>
              <a:spcAft>
                <a:spcPts val="600"/>
              </a:spcAft>
              <a:buClr>
                <a:schemeClr val="accent6"/>
              </a:buClr>
              <a:buSzPct val="90000"/>
              <a:buFont typeface="Wingdings" panose="05000000000000000000" pitchFamily="2" charset="2"/>
              <a:buChar char="§"/>
            </a:pPr>
            <a:r>
              <a:rPr lang="en-US" dirty="0"/>
              <a:t>Leader is a child abuse survivor and family supporter</a:t>
            </a:r>
          </a:p>
          <a:p>
            <a:pPr marL="285750" indent="-285750" defTabSz="914400">
              <a:lnSpc>
                <a:spcPct val="120000"/>
              </a:lnSpc>
              <a:spcAft>
                <a:spcPts val="600"/>
              </a:spcAft>
              <a:buClr>
                <a:schemeClr val="accent6"/>
              </a:buClr>
              <a:buSzPct val="90000"/>
              <a:buFont typeface="Wingdings" panose="05000000000000000000" pitchFamily="2" charset="2"/>
              <a:buChar char="§"/>
            </a:pPr>
            <a:r>
              <a:rPr lang="en-US" dirty="0"/>
              <a:t>Currently sponsored by 2 current member organizations at the Federal Level</a:t>
            </a:r>
          </a:p>
          <a:p>
            <a:pPr marL="285750" indent="-285750" defTabSz="914400">
              <a:lnSpc>
                <a:spcPct val="120000"/>
              </a:lnSpc>
              <a:spcAft>
                <a:spcPts val="600"/>
              </a:spcAft>
              <a:buClr>
                <a:schemeClr val="accent6"/>
              </a:buClr>
              <a:buSzPct val="90000"/>
              <a:buFont typeface="Wingdings" panose="05000000000000000000" pitchFamily="2" charset="2"/>
              <a:buChar char="§"/>
            </a:pPr>
            <a:r>
              <a:rPr lang="en-US" dirty="0"/>
              <a:t>Ms. Akiode experiences the joy of giving back as a community servant and leader</a:t>
            </a:r>
          </a:p>
        </p:txBody>
      </p:sp>
      <p:pic>
        <p:nvPicPr>
          <p:cNvPr id="3" name="Picture 2">
            <a:extLst>
              <a:ext uri="{FF2B5EF4-FFF2-40B4-BE49-F238E27FC236}">
                <a16:creationId xmlns:a16="http://schemas.microsoft.com/office/drawing/2014/main" id="{7B61C84B-117C-50DB-81D4-43AE4F24CFA1}"/>
              </a:ext>
            </a:extLst>
          </p:cNvPr>
          <p:cNvPicPr>
            <a:picLocks noChangeAspect="1"/>
          </p:cNvPicPr>
          <p:nvPr/>
        </p:nvPicPr>
        <p:blipFill>
          <a:blip r:embed="rId6"/>
          <a:stretch>
            <a:fillRect/>
          </a:stretch>
        </p:blipFill>
        <p:spPr>
          <a:xfrm>
            <a:off x="6094933" y="480108"/>
            <a:ext cx="4930449" cy="2810354"/>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4" name="Content Placeholder 3">
            <a:extLst>
              <a:ext uri="{FF2B5EF4-FFF2-40B4-BE49-F238E27FC236}">
                <a16:creationId xmlns:a16="http://schemas.microsoft.com/office/drawing/2014/main" id="{C6F39968-D07F-DA39-12C2-DC116270BFE4}"/>
              </a:ext>
            </a:extLst>
          </p:cNvPr>
          <p:cNvPicPr>
            <a:picLocks noGrp="1" noChangeAspect="1"/>
          </p:cNvPicPr>
          <p:nvPr>
            <p:ph idx="1"/>
          </p:nvPr>
        </p:nvPicPr>
        <p:blipFill rotWithShape="1">
          <a:blip r:embed="rId7"/>
          <a:srcRect t="33252" r="1498" b="495"/>
          <a:stretch/>
        </p:blipFill>
        <p:spPr>
          <a:xfrm>
            <a:off x="5833205" y="3941278"/>
            <a:ext cx="5453903" cy="1998280"/>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3" name="Rectangle 52">
            <a:extLst>
              <a:ext uri="{FF2B5EF4-FFF2-40B4-BE49-F238E27FC236}">
                <a16:creationId xmlns:a16="http://schemas.microsoft.com/office/drawing/2014/main" id="{00650157-038B-4377-BAFA-B12FF57E0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646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42" name="Rectangle 1041">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Nine Kids Standing In A Row High-Res Stock Photo - Getty Images">
            <a:extLst>
              <a:ext uri="{FF2B5EF4-FFF2-40B4-BE49-F238E27FC236}">
                <a16:creationId xmlns:a16="http://schemas.microsoft.com/office/drawing/2014/main" id="{4F0AE0ED-8151-670B-2A14-FDE6B6FB66B5}"/>
              </a:ext>
            </a:extLst>
          </p:cNvPr>
          <p:cNvPicPr>
            <a:picLocks noChangeAspect="1" noChangeArrowheads="1"/>
          </p:cNvPicPr>
          <p:nvPr/>
        </p:nvPicPr>
        <p:blipFill rotWithShape="1">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rcRect t="7378" r="-1" b="8350"/>
          <a:stretch/>
        </p:blipFill>
        <p:spPr bwMode="auto">
          <a:xfrm>
            <a:off x="153" y="10"/>
            <a:ext cx="12191695"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042">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F4C519A6-6A48-255A-F033-F8FD302F3C1F}"/>
              </a:ext>
            </a:extLst>
          </p:cNvPr>
          <p:cNvSpPr>
            <a:spLocks noGrp="1"/>
          </p:cNvSpPr>
          <p:nvPr>
            <p:ph type="title"/>
          </p:nvPr>
        </p:nvSpPr>
        <p:spPr>
          <a:xfrm>
            <a:off x="2611808" y="808056"/>
            <a:ext cx="7958331" cy="1077229"/>
          </a:xfrm>
        </p:spPr>
        <p:txBody>
          <a:bodyPr>
            <a:normAutofit fontScale="90000"/>
          </a:bodyPr>
          <a:lstStyle/>
          <a:p>
            <a:pPr algn="l"/>
            <a:r>
              <a:rPr lang="en-US" sz="3100" b="1" u="sng" dirty="0"/>
              <a:t>Child Sex Abuse is a Widespread Problem and Prevention is the arguably the best cure</a:t>
            </a:r>
            <a:br>
              <a:rPr lang="en-US" sz="3100" b="1" u="sng" dirty="0"/>
            </a:br>
            <a:endParaRPr lang="en-US" sz="3100" b="1" u="sng" dirty="0"/>
          </a:p>
        </p:txBody>
      </p:sp>
      <p:sp>
        <p:nvSpPr>
          <p:cNvPr id="1044" name="Rectangle 1043">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Rectangle 1044">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EE287ACD-41ED-44AF-40BD-89D3C4FAC561}"/>
              </a:ext>
            </a:extLst>
          </p:cNvPr>
          <p:cNvGraphicFramePr>
            <a:graphicFrameLocks noGrp="1"/>
          </p:cNvGraphicFramePr>
          <p:nvPr>
            <p:ph idx="1"/>
            <p:extLst>
              <p:ext uri="{D42A27DB-BD31-4B8C-83A1-F6EECF244321}">
                <p14:modId xmlns:p14="http://schemas.microsoft.com/office/powerpoint/2010/main" val="1220885497"/>
              </p:ext>
            </p:extLst>
          </p:nvPr>
        </p:nvGraphicFramePr>
        <p:xfrm>
          <a:off x="2010342" y="1885285"/>
          <a:ext cx="8169181" cy="43656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66034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B3408E4B-2DDD-4FB3-9181-7D8A09775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5" name="Picture 4104">
            <a:extLst>
              <a:ext uri="{FF2B5EF4-FFF2-40B4-BE49-F238E27FC236}">
                <a16:creationId xmlns:a16="http://schemas.microsoft.com/office/drawing/2014/main" id="{3FCA32F3-0B4B-449A-8A9D-309A1B6782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107" name="Picture 4106">
            <a:extLst>
              <a:ext uri="{FF2B5EF4-FFF2-40B4-BE49-F238E27FC236}">
                <a16:creationId xmlns:a16="http://schemas.microsoft.com/office/drawing/2014/main" id="{D1C78E1D-D549-4B5E-B65A-7353ED14D8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109" name="Rectangle 4108">
            <a:extLst>
              <a:ext uri="{FF2B5EF4-FFF2-40B4-BE49-F238E27FC236}">
                <a16:creationId xmlns:a16="http://schemas.microsoft.com/office/drawing/2014/main" id="{BC93C630-65D6-40FA-A096-8251FB983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Rectangle 4110">
            <a:extLst>
              <a:ext uri="{FF2B5EF4-FFF2-40B4-BE49-F238E27FC236}">
                <a16:creationId xmlns:a16="http://schemas.microsoft.com/office/drawing/2014/main" id="{C2C51E34-9874-483C-A2C5-C9D271AD1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3" name="Rectangle 4112">
            <a:extLst>
              <a:ext uri="{FF2B5EF4-FFF2-40B4-BE49-F238E27FC236}">
                <a16:creationId xmlns:a16="http://schemas.microsoft.com/office/drawing/2014/main" id="{6109E7E7-5EA4-4526-A350-196FF2782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8B4069-4775-7BC5-6EBB-047F2B09A0E9}"/>
              </a:ext>
            </a:extLst>
          </p:cNvPr>
          <p:cNvSpPr>
            <a:spLocks noGrp="1"/>
          </p:cNvSpPr>
          <p:nvPr>
            <p:ph type="title"/>
          </p:nvPr>
        </p:nvSpPr>
        <p:spPr>
          <a:xfrm>
            <a:off x="1969803" y="808056"/>
            <a:ext cx="9459090" cy="1105411"/>
          </a:xfrm>
        </p:spPr>
        <p:txBody>
          <a:bodyPr>
            <a:normAutofit/>
          </a:bodyPr>
          <a:lstStyle/>
          <a:p>
            <a:pPr algn="l"/>
            <a:r>
              <a:rPr lang="en-US" b="1" u="sng" dirty="0"/>
              <a:t>Societal Consequences of Child Sex Abuse</a:t>
            </a:r>
          </a:p>
        </p:txBody>
      </p:sp>
      <p:sp>
        <p:nvSpPr>
          <p:cNvPr id="3" name="Content Placeholder 2">
            <a:extLst>
              <a:ext uri="{FF2B5EF4-FFF2-40B4-BE49-F238E27FC236}">
                <a16:creationId xmlns:a16="http://schemas.microsoft.com/office/drawing/2014/main" id="{7C3EE072-1640-BF8D-8B03-4C8374757601}"/>
              </a:ext>
            </a:extLst>
          </p:cNvPr>
          <p:cNvSpPr>
            <a:spLocks noGrp="1"/>
          </p:cNvSpPr>
          <p:nvPr>
            <p:ph idx="1"/>
          </p:nvPr>
        </p:nvSpPr>
        <p:spPr>
          <a:xfrm>
            <a:off x="1265912" y="2105202"/>
            <a:ext cx="5136103" cy="4424344"/>
          </a:xfrm>
        </p:spPr>
        <p:txBody>
          <a:bodyPr>
            <a:normAutofit lnSpcReduction="10000"/>
          </a:bodyPr>
          <a:lstStyle/>
          <a:p>
            <a:r>
              <a:rPr lang="en-US" sz="1800" b="1" dirty="0"/>
              <a:t>Long-lasting effects on the victim's mental health </a:t>
            </a:r>
          </a:p>
          <a:p>
            <a:pPr lvl="1"/>
            <a:r>
              <a:rPr lang="en-US" dirty="0"/>
              <a:t>About </a:t>
            </a:r>
            <a:r>
              <a:rPr lang="en-US" b="1" u="sng" dirty="0"/>
              <a:t>4 times more </a:t>
            </a:r>
            <a:r>
              <a:rPr lang="en-US" dirty="0"/>
              <a:t>likely to develop symptoms of drug abuse</a:t>
            </a:r>
          </a:p>
          <a:p>
            <a:pPr lvl="1"/>
            <a:r>
              <a:rPr lang="en-US" dirty="0"/>
              <a:t>About </a:t>
            </a:r>
            <a:r>
              <a:rPr lang="en-US" b="1" u="sng" dirty="0"/>
              <a:t>4 times more</a:t>
            </a:r>
            <a:r>
              <a:rPr lang="en-US" dirty="0"/>
              <a:t> likely to experience PTSD as adults</a:t>
            </a:r>
          </a:p>
          <a:p>
            <a:pPr lvl="1"/>
            <a:r>
              <a:rPr lang="en-US" dirty="0"/>
              <a:t>About </a:t>
            </a:r>
            <a:r>
              <a:rPr lang="en-US" b="1" u="sng" dirty="0"/>
              <a:t>3 times more</a:t>
            </a:r>
            <a:r>
              <a:rPr lang="en-US" b="1" dirty="0"/>
              <a:t> </a:t>
            </a:r>
            <a:r>
              <a:rPr lang="en-US" dirty="0"/>
              <a:t>likely to experience a major depressive episode as adults</a:t>
            </a:r>
          </a:p>
          <a:p>
            <a:r>
              <a:rPr lang="en-US" dirty="0"/>
              <a:t>Prevention is crucial because ad-hoc approaches may fail to improve mental health issues</a:t>
            </a:r>
          </a:p>
          <a:p>
            <a:pPr lvl="1"/>
            <a:endParaRPr lang="en-US" sz="1700" dirty="0"/>
          </a:p>
          <a:p>
            <a:endParaRPr lang="en-US" sz="1700" dirty="0"/>
          </a:p>
        </p:txBody>
      </p:sp>
      <p:pic>
        <p:nvPicPr>
          <p:cNvPr id="4098" name="Picture 2" descr="Mental health and psychology concept icon or logo Vector Image">
            <a:extLst>
              <a:ext uri="{FF2B5EF4-FFF2-40B4-BE49-F238E27FC236}">
                <a16:creationId xmlns:a16="http://schemas.microsoft.com/office/drawing/2014/main" id="{46CABC31-872A-BC68-4F96-85ADA06985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 b="15077"/>
          <a:stretch/>
        </p:blipFill>
        <p:spPr bwMode="auto">
          <a:xfrm>
            <a:off x="6577568" y="2348779"/>
            <a:ext cx="3674398" cy="3373468"/>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a:solidFill>
                  <a:srgbClr val="FFFFFF"/>
                </a:solidFill>
              </a14:hiddenFill>
            </a:ext>
          </a:extLst>
        </p:spPr>
      </p:pic>
      <p:sp>
        <p:nvSpPr>
          <p:cNvPr id="4115" name="Rectangle 4114">
            <a:extLst>
              <a:ext uri="{FF2B5EF4-FFF2-40B4-BE49-F238E27FC236}">
                <a16:creationId xmlns:a16="http://schemas.microsoft.com/office/drawing/2014/main" id="{22373A23-D87D-48AD-A357-96100C722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8883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8" name="Picture 37">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9" name="Rectangle 38">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0" name="Rectangle 39">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1" name="Rectangle 40">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2" name="Rectangle 41">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3" name="TextBox 42">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44" name="Rectangle 43">
            <a:extLst>
              <a:ext uri="{FF2B5EF4-FFF2-40B4-BE49-F238E27FC236}">
                <a16:creationId xmlns:a16="http://schemas.microsoft.com/office/drawing/2014/main" id="{662F7B5F-69B9-41D9-BD9A-2A7F1118B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Picture 44">
            <a:extLst>
              <a:ext uri="{FF2B5EF4-FFF2-40B4-BE49-F238E27FC236}">
                <a16:creationId xmlns:a16="http://schemas.microsoft.com/office/drawing/2014/main" id="{B484EE50-7D13-4A99-9152-609AE84ACF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6" name="Picture 45">
            <a:extLst>
              <a:ext uri="{FF2B5EF4-FFF2-40B4-BE49-F238E27FC236}">
                <a16:creationId xmlns:a16="http://schemas.microsoft.com/office/drawing/2014/main" id="{8F607DBD-3FFF-424E-80D2-8061AC5FE7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7" name="Rectangle 46">
            <a:extLst>
              <a:ext uri="{FF2B5EF4-FFF2-40B4-BE49-F238E27FC236}">
                <a16:creationId xmlns:a16="http://schemas.microsoft.com/office/drawing/2014/main" id="{0CA1AF17-15FE-4FB8-A4CB-942AC1349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D901EDCD-40E3-40D5-BCE4-803F7A4D6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36E840EA-C6A5-48DA-A3B5-BE430C89C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DD88BD-D9E3-342C-C795-8B7DAE666719}"/>
              </a:ext>
            </a:extLst>
          </p:cNvPr>
          <p:cNvSpPr>
            <a:spLocks noGrp="1"/>
          </p:cNvSpPr>
          <p:nvPr>
            <p:ph type="title"/>
          </p:nvPr>
        </p:nvSpPr>
        <p:spPr>
          <a:xfrm>
            <a:off x="1816392" y="619073"/>
            <a:ext cx="2819723" cy="2782477"/>
          </a:xfrm>
        </p:spPr>
        <p:txBody>
          <a:bodyPr vert="horz" lIns="91440" tIns="45720" rIns="91440" bIns="45720" rtlCol="0" anchor="t">
            <a:normAutofit/>
          </a:bodyPr>
          <a:lstStyle/>
          <a:p>
            <a:r>
              <a:rPr lang="en-US" sz="2000" u="sng" dirty="0"/>
              <a:t>Systemic issue that is reported on every 9  minutes </a:t>
            </a:r>
            <a:br>
              <a:rPr lang="en-US" sz="2000" u="sng" dirty="0"/>
            </a:br>
            <a:br>
              <a:rPr lang="en-US" sz="2000" u="sng" dirty="0"/>
            </a:br>
            <a:r>
              <a:rPr lang="en-US" sz="2000" u="sng" dirty="0"/>
              <a:t>Issues often remain unaddressed, and facts may be hidden in community and family groups for years!</a:t>
            </a:r>
          </a:p>
        </p:txBody>
      </p:sp>
      <p:pic>
        <p:nvPicPr>
          <p:cNvPr id="4" name="Content Placeholder 3" descr="A poster with text and circles&#10;&#10;Description automatically generated with medium confidence">
            <a:extLst>
              <a:ext uri="{FF2B5EF4-FFF2-40B4-BE49-F238E27FC236}">
                <a16:creationId xmlns:a16="http://schemas.microsoft.com/office/drawing/2014/main" id="{235F9D1F-83E6-E158-B54C-D225096D7DD6}"/>
              </a:ext>
            </a:extLst>
          </p:cNvPr>
          <p:cNvPicPr>
            <a:picLocks noChangeAspect="1"/>
          </p:cNvPicPr>
          <p:nvPr/>
        </p:nvPicPr>
        <p:blipFill rotWithShape="1">
          <a:blip r:embed="rId5"/>
          <a:srcRect t="-505" r="1284" b="-3"/>
          <a:stretch/>
        </p:blipFill>
        <p:spPr>
          <a:xfrm>
            <a:off x="5444746" y="619073"/>
            <a:ext cx="5970351" cy="5592402"/>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0" name="Rectangle 49">
            <a:extLst>
              <a:ext uri="{FF2B5EF4-FFF2-40B4-BE49-F238E27FC236}">
                <a16:creationId xmlns:a16="http://schemas.microsoft.com/office/drawing/2014/main" id="{84AC7A41-04AF-4CF9-A478-43411F9B5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110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2176EE5A-0606-1AAC-F6D4-4762772ACC55}"/>
              </a:ext>
            </a:extLst>
          </p:cNvPr>
          <p:cNvSpPr>
            <a:spLocks noGrp="1"/>
          </p:cNvSpPr>
          <p:nvPr>
            <p:ph type="title"/>
          </p:nvPr>
        </p:nvSpPr>
        <p:spPr>
          <a:xfrm>
            <a:off x="2107550" y="328498"/>
            <a:ext cx="8982527" cy="919591"/>
          </a:xfrm>
        </p:spPr>
        <p:txBody>
          <a:bodyPr>
            <a:normAutofit/>
          </a:bodyPr>
          <a:lstStyle/>
          <a:p>
            <a:pPr algn="l"/>
            <a:r>
              <a:rPr lang="en-US" b="1" u="sng" dirty="0"/>
              <a:t>How Happy Child Society Helps Business</a:t>
            </a:r>
          </a:p>
        </p:txBody>
      </p:sp>
      <p:sp>
        <p:nvSpPr>
          <p:cNvPr id="16" name="Rectangle 15">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62825363-1BCF-202C-1471-378DFBF16435}"/>
              </a:ext>
            </a:extLst>
          </p:cNvPr>
          <p:cNvGraphicFramePr>
            <a:graphicFrameLocks noGrp="1"/>
          </p:cNvGraphicFramePr>
          <p:nvPr>
            <p:ph idx="1"/>
            <p:extLst>
              <p:ext uri="{D42A27DB-BD31-4B8C-83A1-F6EECF244321}">
                <p14:modId xmlns:p14="http://schemas.microsoft.com/office/powerpoint/2010/main" val="1717059322"/>
              </p:ext>
            </p:extLst>
          </p:nvPr>
        </p:nvGraphicFramePr>
        <p:xfrm>
          <a:off x="1595955" y="1079947"/>
          <a:ext cx="9634003" cy="5483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630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C3320C8-0DF2-47E2-AE32-8C570D54B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9937E2AB-626F-4D5D-8344-EE2C08191D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6" name="Picture 25">
            <a:extLst>
              <a:ext uri="{FF2B5EF4-FFF2-40B4-BE49-F238E27FC236}">
                <a16:creationId xmlns:a16="http://schemas.microsoft.com/office/drawing/2014/main" id="{31374C91-3FF2-48F7-A02C-36E1E075F5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7" name="Rectangle 26">
            <a:extLst>
              <a:ext uri="{FF2B5EF4-FFF2-40B4-BE49-F238E27FC236}">
                <a16:creationId xmlns:a16="http://schemas.microsoft.com/office/drawing/2014/main" id="{AC084A8C-D0A6-4A75-AED9-C13FD20A6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B537086-027A-4360-81BC-8BA916D26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EFAAFA00-A1E1-4789-A035-9CBB7B030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59E7F7-CA9D-FDDF-7C6C-FE579F61992E}"/>
              </a:ext>
            </a:extLst>
          </p:cNvPr>
          <p:cNvSpPr>
            <a:spLocks noGrp="1"/>
          </p:cNvSpPr>
          <p:nvPr>
            <p:ph type="title"/>
          </p:nvPr>
        </p:nvSpPr>
        <p:spPr>
          <a:xfrm>
            <a:off x="1512603" y="433107"/>
            <a:ext cx="8608037" cy="1077229"/>
          </a:xfrm>
        </p:spPr>
        <p:txBody>
          <a:bodyPr>
            <a:normAutofit/>
          </a:bodyPr>
          <a:lstStyle/>
          <a:p>
            <a:pPr algn="l"/>
            <a:r>
              <a:rPr lang="en-US" b="1" u="sng" dirty="0"/>
              <a:t>Why Join This Advocacy Campaign?</a:t>
            </a:r>
          </a:p>
        </p:txBody>
      </p:sp>
      <p:graphicFrame>
        <p:nvGraphicFramePr>
          <p:cNvPr id="35" name="Content Placeholder 2">
            <a:extLst>
              <a:ext uri="{FF2B5EF4-FFF2-40B4-BE49-F238E27FC236}">
                <a16:creationId xmlns:a16="http://schemas.microsoft.com/office/drawing/2014/main" id="{07552446-BD96-22F1-C354-6216A9CE7A44}"/>
              </a:ext>
            </a:extLst>
          </p:cNvPr>
          <p:cNvGraphicFramePr>
            <a:graphicFrameLocks noGrp="1"/>
          </p:cNvGraphicFramePr>
          <p:nvPr>
            <p:ph idx="1"/>
            <p:extLst>
              <p:ext uri="{D42A27DB-BD31-4B8C-83A1-F6EECF244321}">
                <p14:modId xmlns:p14="http://schemas.microsoft.com/office/powerpoint/2010/main" val="793372293"/>
              </p:ext>
            </p:extLst>
          </p:nvPr>
        </p:nvGraphicFramePr>
        <p:xfrm>
          <a:off x="21680" y="999067"/>
          <a:ext cx="12189867" cy="57169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0" name="Graphic 29" descr="Meeting">
            <a:extLst>
              <a:ext uri="{FF2B5EF4-FFF2-40B4-BE49-F238E27FC236}">
                <a16:creationId xmlns:a16="http://schemas.microsoft.com/office/drawing/2014/main" id="{97998401-DBF7-7425-B00C-37ECBA2981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12603" y="3992989"/>
            <a:ext cx="2222842" cy="2222842"/>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1" name="Rectangle 30">
            <a:extLst>
              <a:ext uri="{FF2B5EF4-FFF2-40B4-BE49-F238E27FC236}">
                <a16:creationId xmlns:a16="http://schemas.microsoft.com/office/drawing/2014/main" id="{FC0230C3-CF46-441A-85D2-5E6F8B3A1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4101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43BBAF34-367D-4E18-A62E-4602BD908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 y="-2718"/>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9A4CF08-858A-49E4-B707-4E7585D11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56938E62-910D-4D69-AA09-567AAAC37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A74E54C6-D084-4BC8-B3F9-8B9EC22A6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5" y="0"/>
            <a:ext cx="65268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59E7F7-CA9D-FDDF-7C6C-FE579F61992E}"/>
              </a:ext>
            </a:extLst>
          </p:cNvPr>
          <p:cNvSpPr>
            <a:spLocks noGrp="1"/>
          </p:cNvSpPr>
          <p:nvPr>
            <p:ph type="title"/>
          </p:nvPr>
        </p:nvSpPr>
        <p:spPr>
          <a:xfrm>
            <a:off x="1093807" y="543578"/>
            <a:ext cx="6763439" cy="1507065"/>
          </a:xfrm>
        </p:spPr>
        <p:txBody>
          <a:bodyPr>
            <a:normAutofit/>
          </a:bodyPr>
          <a:lstStyle/>
          <a:p>
            <a:pPr algn="l"/>
            <a:r>
              <a:rPr lang="en-US" b="1" u="sng" dirty="0"/>
              <a:t>Benefits of Joining Advocacy Efforts</a:t>
            </a:r>
          </a:p>
        </p:txBody>
      </p:sp>
      <p:sp>
        <p:nvSpPr>
          <p:cNvPr id="3" name="Content Placeholder 2">
            <a:extLst>
              <a:ext uri="{FF2B5EF4-FFF2-40B4-BE49-F238E27FC236}">
                <a16:creationId xmlns:a16="http://schemas.microsoft.com/office/drawing/2014/main" id="{7EE44DCB-8496-A21F-6E19-47AEA8DB245D}"/>
              </a:ext>
            </a:extLst>
          </p:cNvPr>
          <p:cNvSpPr>
            <a:spLocks noGrp="1"/>
          </p:cNvSpPr>
          <p:nvPr>
            <p:ph idx="1"/>
          </p:nvPr>
        </p:nvSpPr>
        <p:spPr>
          <a:xfrm>
            <a:off x="1093807" y="2357965"/>
            <a:ext cx="5737066" cy="4187277"/>
          </a:xfrm>
        </p:spPr>
        <p:txBody>
          <a:bodyPr>
            <a:noAutofit/>
          </a:bodyPr>
          <a:lstStyle/>
          <a:p>
            <a:pPr marL="0" indent="0">
              <a:lnSpc>
                <a:spcPct val="110000"/>
              </a:lnSpc>
              <a:buNone/>
            </a:pPr>
            <a:r>
              <a:rPr lang="en-US" sz="1800" dirty="0"/>
              <a:t>Member Category and Unique Initiation Benefits			   	 </a:t>
            </a:r>
          </a:p>
          <a:p>
            <a:pPr lvl="1">
              <a:lnSpc>
                <a:spcPct val="110000"/>
              </a:lnSpc>
            </a:pPr>
            <a:r>
              <a:rPr lang="en-US" b="1" u="sng" dirty="0"/>
              <a:t>Full United States Membership – National Annual Designation </a:t>
            </a:r>
          </a:p>
          <a:p>
            <a:pPr lvl="2">
              <a:lnSpc>
                <a:spcPct val="110000"/>
              </a:lnSpc>
            </a:pPr>
            <a:r>
              <a:rPr lang="en-US" sz="1800" dirty="0"/>
              <a:t>10 in-person event engagements and 4 virtual event engagements annually</a:t>
            </a:r>
          </a:p>
          <a:p>
            <a:pPr lvl="2">
              <a:lnSpc>
                <a:spcPct val="110000"/>
              </a:lnSpc>
            </a:pPr>
            <a:r>
              <a:rPr lang="en-US" sz="1800" dirty="0"/>
              <a:t>12 monthly email newsletters on progress to improve community awareness and preventative measures</a:t>
            </a:r>
          </a:p>
          <a:p>
            <a:pPr lvl="2">
              <a:lnSpc>
                <a:spcPct val="110000"/>
              </a:lnSpc>
            </a:pPr>
            <a:r>
              <a:rPr lang="en-US" sz="1800" dirty="0"/>
              <a:t>Attendance by spokesperson and advocate at 1-2 international events at the corporation’s discretion</a:t>
            </a:r>
          </a:p>
          <a:p>
            <a:pPr marL="914400" lvl="2" indent="0">
              <a:lnSpc>
                <a:spcPct val="110000"/>
              </a:lnSpc>
              <a:buNone/>
            </a:pPr>
            <a:endParaRPr lang="en-US" sz="1800" dirty="0"/>
          </a:p>
          <a:p>
            <a:pPr lvl="2">
              <a:lnSpc>
                <a:spcPct val="110000"/>
              </a:lnSpc>
            </a:pPr>
            <a:endParaRPr lang="en-US" sz="1800" dirty="0"/>
          </a:p>
        </p:txBody>
      </p:sp>
      <p:sp>
        <p:nvSpPr>
          <p:cNvPr id="47" name="Rectangle 46">
            <a:extLst>
              <a:ext uri="{FF2B5EF4-FFF2-40B4-BE49-F238E27FC236}">
                <a16:creationId xmlns:a16="http://schemas.microsoft.com/office/drawing/2014/main" id="{777713DB-A0B1-4507-9991-B6DCAE436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3970"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Rows of American flags in twilight">
            <a:extLst>
              <a:ext uri="{FF2B5EF4-FFF2-40B4-BE49-F238E27FC236}">
                <a16:creationId xmlns:a16="http://schemas.microsoft.com/office/drawing/2014/main" id="{F940ABBC-C349-3733-D934-5BC5A5138D06}"/>
              </a:ext>
            </a:extLst>
          </p:cNvPr>
          <p:cNvPicPr>
            <a:picLocks noChangeAspect="1"/>
          </p:cNvPicPr>
          <p:nvPr/>
        </p:nvPicPr>
        <p:blipFill rotWithShape="1">
          <a:blip r:embed="rId3"/>
          <a:srcRect l="21022" r="33650" b="-2"/>
          <a:stretch/>
        </p:blipFill>
        <p:spPr>
          <a:xfrm>
            <a:off x="7534656" y="227"/>
            <a:ext cx="4657039" cy="6858000"/>
          </a:xfrm>
          <a:prstGeom prst="rect">
            <a:avLst/>
          </a:prstGeom>
        </p:spPr>
      </p:pic>
      <p:pic>
        <p:nvPicPr>
          <p:cNvPr id="48" name="Picture 47">
            <a:extLst>
              <a:ext uri="{FF2B5EF4-FFF2-40B4-BE49-F238E27FC236}">
                <a16:creationId xmlns:a16="http://schemas.microsoft.com/office/drawing/2014/main" id="{A9A96FF2-ACD7-48C4-BCE1-FC7F421086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7542372" y="0"/>
            <a:ext cx="4649628" cy="6858000"/>
          </a:xfrm>
          <a:prstGeom prst="rect">
            <a:avLst/>
          </a:prstGeom>
        </p:spPr>
      </p:pic>
    </p:spTree>
    <p:extLst>
      <p:ext uri="{BB962C8B-B14F-4D97-AF65-F5344CB8AC3E}">
        <p14:creationId xmlns:p14="http://schemas.microsoft.com/office/powerpoint/2010/main" val="2665293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C3320C8-0DF2-47E2-AE32-8C570D54B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9937E2AB-626F-4D5D-8344-EE2C08191D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31374C91-3FF2-48F7-A02C-36E1E075F5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0" name="Rectangle 29">
            <a:extLst>
              <a:ext uri="{FF2B5EF4-FFF2-40B4-BE49-F238E27FC236}">
                <a16:creationId xmlns:a16="http://schemas.microsoft.com/office/drawing/2014/main" id="{AC084A8C-D0A6-4A75-AED9-C13FD20A6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B537086-027A-4360-81BC-8BA916D26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EFAAFA00-A1E1-4789-A035-9CBB7B030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59E7F7-CA9D-FDDF-7C6C-FE579F61992E}"/>
              </a:ext>
            </a:extLst>
          </p:cNvPr>
          <p:cNvSpPr>
            <a:spLocks noGrp="1"/>
          </p:cNvSpPr>
          <p:nvPr>
            <p:ph type="title"/>
          </p:nvPr>
        </p:nvSpPr>
        <p:spPr>
          <a:xfrm>
            <a:off x="1969803" y="808056"/>
            <a:ext cx="8608037" cy="1077229"/>
          </a:xfrm>
        </p:spPr>
        <p:txBody>
          <a:bodyPr>
            <a:normAutofit/>
          </a:bodyPr>
          <a:lstStyle/>
          <a:p>
            <a:pPr algn="l"/>
            <a:r>
              <a:rPr lang="en-US" b="1" u="sng" dirty="0"/>
              <a:t>Benefits for Joining Advocacy Efforts</a:t>
            </a:r>
          </a:p>
        </p:txBody>
      </p:sp>
      <p:sp>
        <p:nvSpPr>
          <p:cNvPr id="3" name="Content Placeholder 2">
            <a:extLst>
              <a:ext uri="{FF2B5EF4-FFF2-40B4-BE49-F238E27FC236}">
                <a16:creationId xmlns:a16="http://schemas.microsoft.com/office/drawing/2014/main" id="{7EE44DCB-8496-A21F-6E19-47AEA8DB245D}"/>
              </a:ext>
            </a:extLst>
          </p:cNvPr>
          <p:cNvSpPr>
            <a:spLocks noGrp="1"/>
          </p:cNvSpPr>
          <p:nvPr>
            <p:ph idx="1"/>
          </p:nvPr>
        </p:nvSpPr>
        <p:spPr>
          <a:xfrm>
            <a:off x="1005401" y="1711163"/>
            <a:ext cx="8431547" cy="3997828"/>
          </a:xfrm>
        </p:spPr>
        <p:txBody>
          <a:bodyPr>
            <a:noAutofit/>
          </a:bodyPr>
          <a:lstStyle/>
          <a:p>
            <a:pPr marL="0" indent="0">
              <a:lnSpc>
                <a:spcPct val="110000"/>
              </a:lnSpc>
              <a:buNone/>
            </a:pPr>
            <a:r>
              <a:rPr lang="en-US" sz="1800" dirty="0"/>
              <a:t>Member Category and Unique Initiation Benefits			</a:t>
            </a:r>
          </a:p>
          <a:p>
            <a:pPr lvl="1">
              <a:lnSpc>
                <a:spcPct val="110000"/>
              </a:lnSpc>
            </a:pPr>
            <a:r>
              <a:rPr lang="en-US" b="1" u="sng" dirty="0"/>
              <a:t>State Membership – National Annual Designation </a:t>
            </a:r>
          </a:p>
          <a:p>
            <a:pPr lvl="2">
              <a:lnSpc>
                <a:spcPct val="110000"/>
              </a:lnSpc>
            </a:pPr>
            <a:r>
              <a:rPr lang="en-US" sz="1800" dirty="0"/>
              <a:t>2 in person event engagements and 1 virtual event engagement annually</a:t>
            </a:r>
          </a:p>
          <a:p>
            <a:pPr lvl="2">
              <a:lnSpc>
                <a:spcPct val="110000"/>
              </a:lnSpc>
            </a:pPr>
            <a:r>
              <a:rPr lang="en-US" sz="1800" dirty="0"/>
              <a:t>4 quarterly email newsletters on progress to improve community awareness and preventative measures</a:t>
            </a:r>
          </a:p>
          <a:p>
            <a:pPr lvl="2">
              <a:lnSpc>
                <a:spcPct val="110000"/>
              </a:lnSpc>
            </a:pPr>
            <a:r>
              <a:rPr lang="en-US" sz="1800" dirty="0"/>
              <a:t>Attendance by spokesperson and advocate at 1 international event at the corporation’s discretion</a:t>
            </a:r>
          </a:p>
          <a:p>
            <a:pPr lvl="2">
              <a:lnSpc>
                <a:spcPct val="110000"/>
              </a:lnSpc>
            </a:pPr>
            <a:endParaRPr lang="en-US" sz="1800" dirty="0"/>
          </a:p>
          <a:p>
            <a:pPr lvl="2">
              <a:lnSpc>
                <a:spcPct val="110000"/>
              </a:lnSpc>
            </a:pPr>
            <a:endParaRPr lang="en-US" sz="1800" dirty="0"/>
          </a:p>
        </p:txBody>
      </p:sp>
      <p:pic>
        <p:nvPicPr>
          <p:cNvPr id="4" name="Picture 3" descr="A logo of kids with stars&#10;&#10;Description automatically generated with medium confidence">
            <a:extLst>
              <a:ext uri="{FF2B5EF4-FFF2-40B4-BE49-F238E27FC236}">
                <a16:creationId xmlns:a16="http://schemas.microsoft.com/office/drawing/2014/main" id="{BB361D3B-1089-82F8-643D-92DA898C1DF4}"/>
              </a:ext>
            </a:extLst>
          </p:cNvPr>
          <p:cNvPicPr>
            <a:picLocks noChangeAspect="1"/>
          </p:cNvPicPr>
          <p:nvPr/>
        </p:nvPicPr>
        <p:blipFill rotWithShape="1">
          <a:blip r:embed="rId5"/>
          <a:srcRect t="9650" r="668" b="13324"/>
          <a:stretch/>
        </p:blipFill>
        <p:spPr>
          <a:xfrm>
            <a:off x="9257771" y="3137265"/>
            <a:ext cx="2222842" cy="1706443"/>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3" name="Rectangle 32">
            <a:extLst>
              <a:ext uri="{FF2B5EF4-FFF2-40B4-BE49-F238E27FC236}">
                <a16:creationId xmlns:a16="http://schemas.microsoft.com/office/drawing/2014/main" id="{FC0230C3-CF46-441A-85D2-5E6F8B3A1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5576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A53581F1-58F0-4AB7-A8A0-209066727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Children Vector Happy Child Happy Children Logo - Clip Art Library">
            <a:extLst>
              <a:ext uri="{FF2B5EF4-FFF2-40B4-BE49-F238E27FC236}">
                <a16:creationId xmlns:a16="http://schemas.microsoft.com/office/drawing/2014/main" id="{A1EFBC35-CA97-DBDD-917F-D0415B5E24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4" r="9091" b="13290"/>
          <a:stretch/>
        </p:blipFill>
        <p:spPr bwMode="auto">
          <a:xfrm>
            <a:off x="0" y="0"/>
            <a:ext cx="121916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67">
            <a:extLst>
              <a:ext uri="{FF2B5EF4-FFF2-40B4-BE49-F238E27FC236}">
                <a16:creationId xmlns:a16="http://schemas.microsoft.com/office/drawing/2014/main" id="{7F805E00-AB38-4A7C-BECE-0DED0DECE73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069" name="Picture 2068">
            <a:extLst>
              <a:ext uri="{FF2B5EF4-FFF2-40B4-BE49-F238E27FC236}">
                <a16:creationId xmlns:a16="http://schemas.microsoft.com/office/drawing/2014/main" id="{86805C35-00DC-4889-A7FD-065BDE84CE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070" name="Rectangle 2069">
            <a:extLst>
              <a:ext uri="{FF2B5EF4-FFF2-40B4-BE49-F238E27FC236}">
                <a16:creationId xmlns:a16="http://schemas.microsoft.com/office/drawing/2014/main" id="{F4E6F7CC-42A8-4DCA-B793-34EE7A20C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1" name="Rectangle 2070">
            <a:extLst>
              <a:ext uri="{FF2B5EF4-FFF2-40B4-BE49-F238E27FC236}">
                <a16:creationId xmlns:a16="http://schemas.microsoft.com/office/drawing/2014/main" id="{349DF81A-9E35-48CB-A13A-0F3044872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5" name="Rectangle 2064">
            <a:extLst>
              <a:ext uri="{FF2B5EF4-FFF2-40B4-BE49-F238E27FC236}">
                <a16:creationId xmlns:a16="http://schemas.microsoft.com/office/drawing/2014/main" id="{DBF782AB-FEB4-4E4B-B045-C02BC6558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0"/>
            <a:ext cx="7925404"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59E7F7-CA9D-FDDF-7C6C-FE579F61992E}"/>
              </a:ext>
            </a:extLst>
          </p:cNvPr>
          <p:cNvSpPr>
            <a:spLocks noGrp="1"/>
          </p:cNvSpPr>
          <p:nvPr>
            <p:ph type="title"/>
          </p:nvPr>
        </p:nvSpPr>
        <p:spPr>
          <a:xfrm>
            <a:off x="1051120" y="572494"/>
            <a:ext cx="8352671" cy="1205505"/>
          </a:xfrm>
        </p:spPr>
        <p:txBody>
          <a:bodyPr>
            <a:normAutofit/>
          </a:bodyPr>
          <a:lstStyle/>
          <a:p>
            <a:pPr algn="l"/>
            <a:r>
              <a:rPr lang="en-US" b="1" u="sng" dirty="0"/>
              <a:t>Benefits for Joining Advocacy Efforts</a:t>
            </a:r>
          </a:p>
        </p:txBody>
      </p:sp>
      <p:sp>
        <p:nvSpPr>
          <p:cNvPr id="3" name="Content Placeholder 2">
            <a:extLst>
              <a:ext uri="{FF2B5EF4-FFF2-40B4-BE49-F238E27FC236}">
                <a16:creationId xmlns:a16="http://schemas.microsoft.com/office/drawing/2014/main" id="{7EE44DCB-8496-A21F-6E19-47AEA8DB245D}"/>
              </a:ext>
            </a:extLst>
          </p:cNvPr>
          <p:cNvSpPr>
            <a:spLocks noGrp="1"/>
          </p:cNvSpPr>
          <p:nvPr>
            <p:ph idx="1"/>
          </p:nvPr>
        </p:nvSpPr>
        <p:spPr>
          <a:xfrm>
            <a:off x="962042" y="1533578"/>
            <a:ext cx="7998327" cy="4295721"/>
          </a:xfrm>
        </p:spPr>
        <p:txBody>
          <a:bodyPr>
            <a:normAutofit/>
          </a:bodyPr>
          <a:lstStyle/>
          <a:p>
            <a:pPr marL="0" indent="0">
              <a:lnSpc>
                <a:spcPct val="110000"/>
              </a:lnSpc>
              <a:buNone/>
            </a:pPr>
            <a:r>
              <a:rPr lang="en-US" sz="1800" dirty="0"/>
              <a:t>Member Category and Unique Initiation Benefits		   	</a:t>
            </a:r>
          </a:p>
          <a:p>
            <a:pPr lvl="1">
              <a:lnSpc>
                <a:spcPct val="110000"/>
              </a:lnSpc>
            </a:pPr>
            <a:r>
              <a:rPr lang="en-US" b="1" u="sng" dirty="0"/>
              <a:t>Event Membership – Introductory Honorary Designation </a:t>
            </a:r>
          </a:p>
          <a:p>
            <a:pPr lvl="2">
              <a:lnSpc>
                <a:spcPct val="110000"/>
              </a:lnSpc>
            </a:pPr>
            <a:r>
              <a:rPr lang="en-US" sz="1800" dirty="0"/>
              <a:t>1 in person event engagement and 1 virtual event engagement </a:t>
            </a:r>
          </a:p>
          <a:p>
            <a:pPr lvl="2">
              <a:lnSpc>
                <a:spcPct val="110000"/>
              </a:lnSpc>
            </a:pPr>
            <a:r>
              <a:rPr lang="en-US" sz="1800" dirty="0"/>
              <a:t>1 month of emailed newsletters on progress to improve community awareness and preventative measures</a:t>
            </a:r>
          </a:p>
          <a:p>
            <a:pPr lvl="2">
              <a:lnSpc>
                <a:spcPct val="110000"/>
              </a:lnSpc>
            </a:pPr>
            <a:endParaRPr lang="en-US" sz="1800" dirty="0"/>
          </a:p>
          <a:p>
            <a:pPr lvl="2">
              <a:lnSpc>
                <a:spcPct val="110000"/>
              </a:lnSpc>
            </a:pPr>
            <a:endParaRPr lang="en-US" sz="1800" dirty="0"/>
          </a:p>
        </p:txBody>
      </p:sp>
      <p:sp>
        <p:nvSpPr>
          <p:cNvPr id="2067" name="Rectangle 2066">
            <a:extLst>
              <a:ext uri="{FF2B5EF4-FFF2-40B4-BE49-F238E27FC236}">
                <a16:creationId xmlns:a16="http://schemas.microsoft.com/office/drawing/2014/main" id="{F4E9FDCC-E070-4D2E-9AE6-67D4AE6C0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937"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029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EC0294F1-7EE2-4EB9-A41B-908481D40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2"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useBgFill="1">
        <p:nvSpPr>
          <p:cNvPr id="58" name="Rectangle 57">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9686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2" name="Rectangle 61">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1" name="Title 1">
            <a:extLst>
              <a:ext uri="{FF2B5EF4-FFF2-40B4-BE49-F238E27FC236}">
                <a16:creationId xmlns:a16="http://schemas.microsoft.com/office/drawing/2014/main" id="{5771CDEF-26D2-C4E6-A473-B1A9F37319D1}"/>
              </a:ext>
            </a:extLst>
          </p:cNvPr>
          <p:cNvSpPr>
            <a:spLocks noGrp="1"/>
          </p:cNvSpPr>
          <p:nvPr>
            <p:ph type="title"/>
          </p:nvPr>
        </p:nvSpPr>
        <p:spPr>
          <a:xfrm>
            <a:off x="1926216" y="159159"/>
            <a:ext cx="8882332" cy="1060041"/>
          </a:xfrm>
        </p:spPr>
        <p:txBody>
          <a:bodyPr>
            <a:normAutofit/>
          </a:bodyPr>
          <a:lstStyle/>
          <a:p>
            <a:pPr algn="l"/>
            <a:r>
              <a:rPr lang="en-US" dirty="0"/>
              <a:t>Join now and our community will thank you!</a:t>
            </a:r>
          </a:p>
        </p:txBody>
      </p:sp>
      <p:graphicFrame>
        <p:nvGraphicFramePr>
          <p:cNvPr id="4" name="Content Placeholder 3">
            <a:extLst>
              <a:ext uri="{FF2B5EF4-FFF2-40B4-BE49-F238E27FC236}">
                <a16:creationId xmlns:a16="http://schemas.microsoft.com/office/drawing/2014/main" id="{CDB830A9-4342-E4EB-95F9-D870630DB968}"/>
              </a:ext>
            </a:extLst>
          </p:cNvPr>
          <p:cNvGraphicFramePr>
            <a:graphicFrameLocks noGrp="1"/>
          </p:cNvGraphicFramePr>
          <p:nvPr>
            <p:ph idx="1"/>
            <p:extLst>
              <p:ext uri="{D42A27DB-BD31-4B8C-83A1-F6EECF244321}">
                <p14:modId xmlns:p14="http://schemas.microsoft.com/office/powerpoint/2010/main" val="258061709"/>
              </p:ext>
            </p:extLst>
          </p:nvPr>
        </p:nvGraphicFramePr>
        <p:xfrm>
          <a:off x="254000" y="795867"/>
          <a:ext cx="11773455" cy="6062132"/>
        </p:xfrm>
        <a:graphic>
          <a:graphicData uri="http://schemas.openxmlformats.org/drawingml/2006/table">
            <a:tbl>
              <a:tblPr firstRow="1" bandRow="1">
                <a:tableStyleId>{5C22544A-7EE6-4342-B048-85BDC9FD1C3A}</a:tableStyleId>
              </a:tblPr>
              <a:tblGrid>
                <a:gridCol w="864961">
                  <a:extLst>
                    <a:ext uri="{9D8B030D-6E8A-4147-A177-3AD203B41FA5}">
                      <a16:colId xmlns:a16="http://schemas.microsoft.com/office/drawing/2014/main" val="3435323197"/>
                    </a:ext>
                  </a:extLst>
                </a:gridCol>
                <a:gridCol w="950543">
                  <a:extLst>
                    <a:ext uri="{9D8B030D-6E8A-4147-A177-3AD203B41FA5}">
                      <a16:colId xmlns:a16="http://schemas.microsoft.com/office/drawing/2014/main" val="1840209763"/>
                    </a:ext>
                  </a:extLst>
                </a:gridCol>
                <a:gridCol w="1839993">
                  <a:extLst>
                    <a:ext uri="{9D8B030D-6E8A-4147-A177-3AD203B41FA5}">
                      <a16:colId xmlns:a16="http://schemas.microsoft.com/office/drawing/2014/main" val="475315198"/>
                    </a:ext>
                  </a:extLst>
                </a:gridCol>
                <a:gridCol w="1558792">
                  <a:extLst>
                    <a:ext uri="{9D8B030D-6E8A-4147-A177-3AD203B41FA5}">
                      <a16:colId xmlns:a16="http://schemas.microsoft.com/office/drawing/2014/main" val="3061290415"/>
                    </a:ext>
                  </a:extLst>
                </a:gridCol>
                <a:gridCol w="1650490">
                  <a:extLst>
                    <a:ext uri="{9D8B030D-6E8A-4147-A177-3AD203B41FA5}">
                      <a16:colId xmlns:a16="http://schemas.microsoft.com/office/drawing/2014/main" val="833410255"/>
                    </a:ext>
                  </a:extLst>
                </a:gridCol>
                <a:gridCol w="2425321">
                  <a:extLst>
                    <a:ext uri="{9D8B030D-6E8A-4147-A177-3AD203B41FA5}">
                      <a16:colId xmlns:a16="http://schemas.microsoft.com/office/drawing/2014/main" val="4199638859"/>
                    </a:ext>
                  </a:extLst>
                </a:gridCol>
                <a:gridCol w="1396797">
                  <a:extLst>
                    <a:ext uri="{9D8B030D-6E8A-4147-A177-3AD203B41FA5}">
                      <a16:colId xmlns:a16="http://schemas.microsoft.com/office/drawing/2014/main" val="3118942332"/>
                    </a:ext>
                  </a:extLst>
                </a:gridCol>
                <a:gridCol w="1086558">
                  <a:extLst>
                    <a:ext uri="{9D8B030D-6E8A-4147-A177-3AD203B41FA5}">
                      <a16:colId xmlns:a16="http://schemas.microsoft.com/office/drawing/2014/main" val="476911067"/>
                    </a:ext>
                  </a:extLst>
                </a:gridCol>
              </a:tblGrid>
              <a:tr h="503152">
                <a:tc>
                  <a:txBody>
                    <a:bodyPr/>
                    <a:lstStyle/>
                    <a:p>
                      <a:r>
                        <a:rPr lang="en-US" sz="1100" b="1" cap="none" spc="0" dirty="0">
                          <a:solidFill>
                            <a:schemeClr val="tx1"/>
                          </a:solidFill>
                          <a:effectLst/>
                        </a:rPr>
                        <a:t>Member Category </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Honorary Benefits  </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Event Promotion</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Communication</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Event Management</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Online Engagement Extension</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Mailings</a:t>
                      </a:r>
                      <a:endParaRPr lang="en-US" sz="1100" b="1" cap="none" spc="0" dirty="0">
                        <a:solidFill>
                          <a:schemeClr val="tx1"/>
                        </a:solidFill>
                        <a:effectLst/>
                        <a:latin typeface="Helvetica Neue" panose="02000503000000020004" pitchFamily="2" charset="0"/>
                      </a:endParaRPr>
                    </a:p>
                  </a:txBody>
                  <a:tcPr marL="21962" marR="532" marT="6274" marB="47060" anchor="b"/>
                </a:tc>
                <a:tc>
                  <a:txBody>
                    <a:bodyPr/>
                    <a:lstStyle/>
                    <a:p>
                      <a:r>
                        <a:rPr lang="en-US" sz="1100" b="1" cap="none" spc="0" dirty="0">
                          <a:solidFill>
                            <a:schemeClr val="tx1"/>
                          </a:solidFill>
                          <a:effectLst/>
                        </a:rPr>
                        <a:t> Annual Cost-Spring 2024</a:t>
                      </a:r>
                      <a:endParaRPr lang="en-US" sz="1100" b="1" cap="none" spc="0" dirty="0">
                        <a:solidFill>
                          <a:schemeClr val="tx1"/>
                        </a:solidFill>
                        <a:effectLst/>
                        <a:latin typeface="Helvetica Neue" panose="02000503000000020004" pitchFamily="2" charset="0"/>
                      </a:endParaRPr>
                    </a:p>
                  </a:txBody>
                  <a:tcPr marL="21962" marR="532" marT="6274" marB="47060" anchor="b"/>
                </a:tc>
                <a:extLst>
                  <a:ext uri="{0D108BD9-81ED-4DB2-BD59-A6C34878D82A}">
                    <a16:rowId xmlns:a16="http://schemas.microsoft.com/office/drawing/2014/main" val="2398789052"/>
                  </a:ext>
                </a:extLst>
              </a:tr>
              <a:tr h="1389745">
                <a:tc>
                  <a:txBody>
                    <a:bodyPr/>
                    <a:lstStyle/>
                    <a:p>
                      <a:r>
                        <a:rPr lang="en-US" sz="1100" b="1" cap="none" spc="0" dirty="0">
                          <a:solidFill>
                            <a:schemeClr val="tx1"/>
                          </a:solidFill>
                          <a:effectLst/>
                        </a:rPr>
                        <a:t>International Membership</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Nationwide Designation Package</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10 </a:t>
                      </a:r>
                      <a:r>
                        <a:rPr lang="en-US" sz="1100" cap="none" spc="0" dirty="0">
                          <a:solidFill>
                            <a:schemeClr val="tx1"/>
                          </a:solidFill>
                          <a:effectLst/>
                        </a:rPr>
                        <a:t>in-person event engagements (pre-existing events) and </a:t>
                      </a:r>
                      <a:r>
                        <a:rPr lang="en-US" sz="1100" b="1" cap="none" spc="0" dirty="0">
                          <a:solidFill>
                            <a:schemeClr val="tx1"/>
                          </a:solidFill>
                          <a:effectLst/>
                        </a:rPr>
                        <a:t>2-10 </a:t>
                      </a:r>
                      <a:r>
                        <a:rPr lang="en-US" sz="1100" cap="none" spc="0" dirty="0">
                          <a:solidFill>
                            <a:schemeClr val="tx1"/>
                          </a:solidFill>
                          <a:effectLst/>
                        </a:rPr>
                        <a:t>virtual/hybrid event engagements (customized or new events)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12 </a:t>
                      </a:r>
                      <a:r>
                        <a:rPr lang="en-US" sz="1100" cap="none" spc="0" dirty="0">
                          <a:solidFill>
                            <a:schemeClr val="tx1"/>
                          </a:solidFill>
                          <a:effectLst/>
                        </a:rPr>
                        <a:t>monthly email newsletters on progress to improve community awareness and preventative measures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Attendance by spokesperson and advocate at </a:t>
                      </a:r>
                      <a:r>
                        <a:rPr lang="en-US" sz="1100" b="1" cap="none" spc="0" dirty="0">
                          <a:solidFill>
                            <a:schemeClr val="tx1"/>
                          </a:solidFill>
                          <a:effectLst/>
                        </a:rPr>
                        <a:t>1-2 </a:t>
                      </a:r>
                      <a:r>
                        <a:rPr lang="en-US" sz="1100" cap="none" spc="0" dirty="0">
                          <a:solidFill>
                            <a:schemeClr val="tx1"/>
                          </a:solidFill>
                          <a:effectLst/>
                        </a:rPr>
                        <a:t>international events at the corporation’s discretion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Access to unlimited commentary and input in your business blogs, newsletters, surveys, networking invitations to quarterly events with the </a:t>
                      </a:r>
                      <a:r>
                        <a:rPr lang="en-US" sz="1100" b="1" cap="none" spc="0" dirty="0">
                          <a:solidFill>
                            <a:schemeClr val="tx1"/>
                          </a:solidFill>
                          <a:effectLst/>
                        </a:rPr>
                        <a:t>Project Management Institute DC Chapter</a:t>
                      </a:r>
                      <a:r>
                        <a:rPr lang="en-US" sz="1100" cap="none" spc="0" dirty="0">
                          <a:solidFill>
                            <a:schemeClr val="tx1"/>
                          </a:solidFill>
                          <a:effectLst/>
                        </a:rPr>
                        <a:t> and the </a:t>
                      </a:r>
                      <a:r>
                        <a:rPr lang="en-US" sz="1100" b="1" cap="none" spc="0" dirty="0">
                          <a:solidFill>
                            <a:schemeClr val="tx1"/>
                          </a:solidFill>
                          <a:effectLst/>
                        </a:rPr>
                        <a:t>American Society of Quality</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4</a:t>
                      </a:r>
                      <a:r>
                        <a:rPr lang="en-US" sz="1100" cap="none" spc="0" dirty="0">
                          <a:solidFill>
                            <a:schemeClr val="tx1"/>
                          </a:solidFill>
                          <a:effectLst/>
                        </a:rPr>
                        <a:t> Mailings per year to </a:t>
                      </a:r>
                      <a:r>
                        <a:rPr lang="en-US" sz="1100" b="1" cap="none" spc="0" dirty="0">
                          <a:solidFill>
                            <a:schemeClr val="tx1"/>
                          </a:solidFill>
                          <a:effectLst/>
                        </a:rPr>
                        <a:t>2</a:t>
                      </a:r>
                      <a:r>
                        <a:rPr lang="en-US" sz="1100" cap="none" spc="0" dirty="0">
                          <a:solidFill>
                            <a:schemeClr val="tx1"/>
                          </a:solidFill>
                          <a:effectLst/>
                        </a:rPr>
                        <a:t> addresses (magazines, gift boxes, snacks, gift cards, and nonprofit logo merchandise)</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$9,000-$35,000+ </a:t>
                      </a:r>
                      <a:endParaRPr lang="en-US" sz="1100" cap="none" spc="0" dirty="0">
                        <a:solidFill>
                          <a:schemeClr val="tx1"/>
                        </a:solidFill>
                        <a:effectLst/>
                        <a:latin typeface="Helvetica Neue" panose="02000503000000020004" pitchFamily="2" charset="0"/>
                      </a:endParaRPr>
                    </a:p>
                  </a:txBody>
                  <a:tcPr marL="21962" marR="532" marT="6274" marB="47060"/>
                </a:tc>
                <a:extLst>
                  <a:ext uri="{0D108BD9-81ED-4DB2-BD59-A6C34878D82A}">
                    <a16:rowId xmlns:a16="http://schemas.microsoft.com/office/drawing/2014/main" val="3617605573"/>
                  </a:ext>
                </a:extLst>
              </a:tr>
              <a:tr h="1389745">
                <a:tc>
                  <a:txBody>
                    <a:bodyPr/>
                    <a:lstStyle/>
                    <a:p>
                      <a:r>
                        <a:rPr lang="en-US" sz="1100" b="1" cap="none" spc="0" dirty="0">
                          <a:solidFill>
                            <a:schemeClr val="tx1"/>
                          </a:solidFill>
                          <a:effectLst/>
                        </a:rPr>
                        <a:t>Full United States </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Corporate Designation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10</a:t>
                      </a:r>
                      <a:r>
                        <a:rPr lang="en-US" sz="1100" cap="none" spc="0" dirty="0">
                          <a:solidFill>
                            <a:schemeClr val="tx1"/>
                          </a:solidFill>
                          <a:effectLst/>
                        </a:rPr>
                        <a:t> in-person event engagements (pre-existing events) and </a:t>
                      </a:r>
                      <a:r>
                        <a:rPr lang="en-US" sz="1100" b="1" cap="none" spc="0" dirty="0">
                          <a:solidFill>
                            <a:schemeClr val="tx1"/>
                          </a:solidFill>
                          <a:effectLst/>
                        </a:rPr>
                        <a:t>2-10 </a:t>
                      </a:r>
                      <a:r>
                        <a:rPr lang="en-US" sz="1100" cap="none" spc="0" dirty="0">
                          <a:solidFill>
                            <a:schemeClr val="tx1"/>
                          </a:solidFill>
                          <a:effectLst/>
                        </a:rPr>
                        <a:t>virtual/hybrid event engagements (customized or new events)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12 </a:t>
                      </a:r>
                      <a:r>
                        <a:rPr lang="en-US" sz="1100" cap="none" spc="0" dirty="0">
                          <a:solidFill>
                            <a:schemeClr val="tx1"/>
                          </a:solidFill>
                          <a:effectLst/>
                        </a:rPr>
                        <a:t>monthly email newsletters on progress to improve community awareness and preventative measures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Attendance by spokesperson and advocate at </a:t>
                      </a:r>
                      <a:r>
                        <a:rPr lang="en-US" sz="1100" b="1" cap="none" spc="0" dirty="0">
                          <a:solidFill>
                            <a:schemeClr val="tx1"/>
                          </a:solidFill>
                          <a:effectLst/>
                        </a:rPr>
                        <a:t>1-2 </a:t>
                      </a:r>
                      <a:r>
                        <a:rPr lang="en-US" sz="1100" cap="none" spc="0" dirty="0">
                          <a:solidFill>
                            <a:schemeClr val="tx1"/>
                          </a:solidFill>
                          <a:effectLst/>
                        </a:rPr>
                        <a:t>international events at the corporation’s discretion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Access to unlimited commentary and input in your business blogs, newsletters, surveys, networking invitations to quarterly events with the </a:t>
                      </a:r>
                      <a:r>
                        <a:rPr lang="en-US" sz="1100" b="1" cap="none" spc="0" dirty="0">
                          <a:solidFill>
                            <a:schemeClr val="tx1"/>
                          </a:solidFill>
                          <a:effectLst/>
                        </a:rPr>
                        <a:t>Project Management Institute DC Chapter </a:t>
                      </a:r>
                      <a:r>
                        <a:rPr lang="en-US" sz="1100" cap="none" spc="0" dirty="0">
                          <a:solidFill>
                            <a:schemeClr val="tx1"/>
                          </a:solidFill>
                          <a:effectLst/>
                        </a:rPr>
                        <a:t>and the </a:t>
                      </a:r>
                      <a:r>
                        <a:rPr lang="en-US" sz="1100" b="1" cap="none" spc="0" dirty="0">
                          <a:solidFill>
                            <a:schemeClr val="tx1"/>
                          </a:solidFill>
                          <a:effectLst/>
                        </a:rPr>
                        <a:t>American Society of Quality</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2</a:t>
                      </a:r>
                      <a:r>
                        <a:rPr lang="en-US" sz="1100" cap="none" spc="0" dirty="0">
                          <a:solidFill>
                            <a:schemeClr val="tx1"/>
                          </a:solidFill>
                          <a:effectLst/>
                        </a:rPr>
                        <a:t> Mailings per year to</a:t>
                      </a:r>
                      <a:r>
                        <a:rPr lang="en-US" sz="1100" b="1" cap="none" spc="0" dirty="0">
                          <a:solidFill>
                            <a:schemeClr val="tx1"/>
                          </a:solidFill>
                          <a:effectLst/>
                        </a:rPr>
                        <a:t> 1 </a:t>
                      </a:r>
                      <a:r>
                        <a:rPr lang="en-US" sz="1100" cap="none" spc="0" dirty="0">
                          <a:solidFill>
                            <a:schemeClr val="tx1"/>
                          </a:solidFill>
                          <a:effectLst/>
                        </a:rPr>
                        <a:t>address (magazines, gift boxes, snacks, gift cards, and nonprofit logo merchandise)</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$5,000-$8,999</a:t>
                      </a:r>
                      <a:endParaRPr lang="en-US" sz="1100" cap="none" spc="0" dirty="0">
                        <a:solidFill>
                          <a:schemeClr val="tx1"/>
                        </a:solidFill>
                        <a:effectLst/>
                        <a:latin typeface="Helvetica Neue" panose="02000503000000020004" pitchFamily="2" charset="0"/>
                      </a:endParaRPr>
                    </a:p>
                  </a:txBody>
                  <a:tcPr marL="21962" marR="532" marT="6274" marB="47060"/>
                </a:tc>
                <a:extLst>
                  <a:ext uri="{0D108BD9-81ED-4DB2-BD59-A6C34878D82A}">
                    <a16:rowId xmlns:a16="http://schemas.microsoft.com/office/drawing/2014/main" val="3035647946"/>
                  </a:ext>
                </a:extLst>
              </a:tr>
              <a:tr h="1389745">
                <a:tc>
                  <a:txBody>
                    <a:bodyPr/>
                    <a:lstStyle/>
                    <a:p>
                      <a:r>
                        <a:rPr lang="en-US" sz="1100" b="1" cap="none" spc="0" dirty="0">
                          <a:solidFill>
                            <a:schemeClr val="tx1"/>
                          </a:solidFill>
                          <a:effectLst/>
                        </a:rPr>
                        <a:t>State Membership</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Local Business Designation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2</a:t>
                      </a:r>
                      <a:r>
                        <a:rPr lang="en-US" sz="1100" cap="none" spc="0" dirty="0">
                          <a:solidFill>
                            <a:schemeClr val="tx1"/>
                          </a:solidFill>
                          <a:effectLst/>
                        </a:rPr>
                        <a:t> in-person event engagements (pre-existing events) and </a:t>
                      </a:r>
                      <a:r>
                        <a:rPr lang="en-US" sz="1100" b="1" cap="none" spc="0" dirty="0">
                          <a:solidFill>
                            <a:schemeClr val="tx1"/>
                          </a:solidFill>
                          <a:effectLst/>
                        </a:rPr>
                        <a:t>1</a:t>
                      </a:r>
                      <a:r>
                        <a:rPr lang="en-US" sz="1100" cap="none" spc="0" dirty="0">
                          <a:solidFill>
                            <a:schemeClr val="tx1"/>
                          </a:solidFill>
                          <a:effectLst/>
                        </a:rPr>
                        <a:t> virtual/hybrid event engagements (customized or new events)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4</a:t>
                      </a:r>
                      <a:r>
                        <a:rPr lang="en-US" sz="1100" cap="none" spc="0" dirty="0">
                          <a:solidFill>
                            <a:schemeClr val="tx1"/>
                          </a:solidFill>
                          <a:effectLst/>
                        </a:rPr>
                        <a:t> quarterly email newsletters on progress to improve community awareness and preventative measures </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Annual email newsletter about spokesperson and advocate at </a:t>
                      </a:r>
                      <a:r>
                        <a:rPr lang="en-US" sz="1100" b="1" cap="none" spc="0" dirty="0">
                          <a:solidFill>
                            <a:schemeClr val="tx1"/>
                          </a:solidFill>
                          <a:effectLst/>
                        </a:rPr>
                        <a:t>1 </a:t>
                      </a:r>
                      <a:r>
                        <a:rPr lang="en-US" sz="1100" cap="none" spc="0" dirty="0">
                          <a:solidFill>
                            <a:schemeClr val="tx1"/>
                          </a:solidFill>
                          <a:effectLst/>
                        </a:rPr>
                        <a:t>international event at the corporation’s discretion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Access to unlimited commentary and input in your business blogs, newsletters, surveys, networking invitations to quarterly events with the </a:t>
                      </a:r>
                      <a:r>
                        <a:rPr lang="en-US" sz="1100" b="1" cap="none" spc="0" dirty="0">
                          <a:solidFill>
                            <a:schemeClr val="tx1"/>
                          </a:solidFill>
                          <a:effectLst/>
                        </a:rPr>
                        <a:t>Project Management Institute DC Chapter </a:t>
                      </a:r>
                      <a:r>
                        <a:rPr lang="en-US" sz="1100" cap="none" spc="0" dirty="0">
                          <a:solidFill>
                            <a:schemeClr val="tx1"/>
                          </a:solidFill>
                          <a:effectLst/>
                        </a:rPr>
                        <a:t>and the </a:t>
                      </a:r>
                      <a:r>
                        <a:rPr lang="en-US" sz="1100" b="1" cap="none" spc="0" dirty="0">
                          <a:solidFill>
                            <a:schemeClr val="tx1"/>
                          </a:solidFill>
                          <a:effectLst/>
                        </a:rPr>
                        <a:t>American Society of Quality</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a:t>
                      </a:r>
                      <a:r>
                        <a:rPr lang="en-US" sz="1100" cap="none" spc="0" dirty="0">
                          <a:solidFill>
                            <a:schemeClr val="tx1"/>
                          </a:solidFill>
                          <a:effectLst/>
                        </a:rPr>
                        <a:t> mailing per year- (magazines, gift boxes, snacks, gift cards, and nonprofit logo merchandise)</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$1000-$4999</a:t>
                      </a:r>
                      <a:endParaRPr lang="en-US" sz="1100" cap="none" spc="0" dirty="0">
                        <a:solidFill>
                          <a:schemeClr val="tx1"/>
                        </a:solidFill>
                        <a:effectLst/>
                        <a:latin typeface="Helvetica Neue" panose="02000503000000020004" pitchFamily="2" charset="0"/>
                      </a:endParaRPr>
                    </a:p>
                  </a:txBody>
                  <a:tcPr marL="21962" marR="532" marT="6274" marB="47060"/>
                </a:tc>
                <a:extLst>
                  <a:ext uri="{0D108BD9-81ED-4DB2-BD59-A6C34878D82A}">
                    <a16:rowId xmlns:a16="http://schemas.microsoft.com/office/drawing/2014/main" val="2032679255"/>
                  </a:ext>
                </a:extLst>
              </a:tr>
              <a:tr h="1389745">
                <a:tc>
                  <a:txBody>
                    <a:bodyPr/>
                    <a:lstStyle/>
                    <a:p>
                      <a:r>
                        <a:rPr lang="en-US" sz="1100" b="1" cap="none" spc="0" dirty="0">
                          <a:solidFill>
                            <a:schemeClr val="tx1"/>
                          </a:solidFill>
                          <a:effectLst/>
                        </a:rPr>
                        <a:t>Event Membership</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Event Designation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a:t>
                      </a:r>
                      <a:r>
                        <a:rPr lang="en-US" sz="1100" cap="none" spc="0" dirty="0">
                          <a:solidFill>
                            <a:schemeClr val="tx1"/>
                          </a:solidFill>
                          <a:effectLst/>
                        </a:rPr>
                        <a:t> in-person event engagement (pre-existing event) and </a:t>
                      </a:r>
                      <a:r>
                        <a:rPr lang="en-US" sz="1100" b="1" cap="none" spc="0" dirty="0">
                          <a:solidFill>
                            <a:schemeClr val="tx1"/>
                          </a:solidFill>
                          <a:effectLst/>
                        </a:rPr>
                        <a:t>1 </a:t>
                      </a:r>
                      <a:r>
                        <a:rPr lang="en-US" sz="1100" cap="none" spc="0" dirty="0">
                          <a:solidFill>
                            <a:schemeClr val="tx1"/>
                          </a:solidFill>
                          <a:effectLst/>
                        </a:rPr>
                        <a:t>virtual/hybrid event engagements (customized or new event)</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1</a:t>
                      </a:r>
                      <a:r>
                        <a:rPr lang="en-US" sz="1100" cap="none" spc="0" dirty="0">
                          <a:solidFill>
                            <a:schemeClr val="tx1"/>
                          </a:solidFill>
                          <a:effectLst/>
                        </a:rPr>
                        <a:t> newsletter on progress to improve community awareness and preventative measures after event and event impact assessment</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Email awareness of spokesperson and advocacy in international events at the corporation’s discretion</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Access to unlimited commentary and input in your business blogs, newsletters, and surveys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cap="none" spc="0" dirty="0">
                          <a:solidFill>
                            <a:schemeClr val="tx1"/>
                          </a:solidFill>
                          <a:effectLst/>
                        </a:rPr>
                        <a:t>Magazines, gift boxes, snacks, gift cards, and nonprofit logo merchandise for guests at events</a:t>
                      </a:r>
                      <a:endParaRPr lang="en-US" sz="1100" cap="none" spc="0" dirty="0">
                        <a:solidFill>
                          <a:schemeClr val="tx1"/>
                        </a:solidFill>
                        <a:effectLst/>
                        <a:latin typeface="Helvetica Neue" panose="02000503000000020004" pitchFamily="2" charset="0"/>
                      </a:endParaRPr>
                    </a:p>
                  </a:txBody>
                  <a:tcPr marL="21962" marR="532" marT="6274" marB="47060"/>
                </a:tc>
                <a:tc>
                  <a:txBody>
                    <a:bodyPr/>
                    <a:lstStyle/>
                    <a:p>
                      <a:r>
                        <a:rPr lang="en-US" sz="1100" b="1" cap="none" spc="0" dirty="0">
                          <a:solidFill>
                            <a:schemeClr val="tx1"/>
                          </a:solidFill>
                          <a:effectLst/>
                        </a:rPr>
                        <a:t>$750-$999</a:t>
                      </a:r>
                      <a:endParaRPr lang="en-US" sz="1100" cap="none" spc="0" dirty="0">
                        <a:solidFill>
                          <a:schemeClr val="tx1"/>
                        </a:solidFill>
                        <a:effectLst/>
                        <a:latin typeface="Helvetica Neue" panose="02000503000000020004" pitchFamily="2" charset="0"/>
                      </a:endParaRPr>
                    </a:p>
                  </a:txBody>
                  <a:tcPr marL="21962" marR="532" marT="6274" marB="47060"/>
                </a:tc>
                <a:extLst>
                  <a:ext uri="{0D108BD9-81ED-4DB2-BD59-A6C34878D82A}">
                    <a16:rowId xmlns:a16="http://schemas.microsoft.com/office/drawing/2014/main" val="1248984496"/>
                  </a:ext>
                </a:extLst>
              </a:tr>
            </a:tbl>
          </a:graphicData>
        </a:graphic>
      </p:graphicFrame>
    </p:spTree>
    <p:extLst>
      <p:ext uri="{BB962C8B-B14F-4D97-AF65-F5344CB8AC3E}">
        <p14:creationId xmlns:p14="http://schemas.microsoft.com/office/powerpoint/2010/main" val="394930768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C20B5AE-2DF3-4293-AD4D-C11AD233A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300F2A8D-0033-418D-871B-CD795773E1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8" name="Picture 27">
            <a:extLst>
              <a:ext uri="{FF2B5EF4-FFF2-40B4-BE49-F238E27FC236}">
                <a16:creationId xmlns:a16="http://schemas.microsoft.com/office/drawing/2014/main" id="{C6EEF6DB-B22A-4752-AB3B-7D18C7B0C9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9" name="Rectangle 28">
            <a:extLst>
              <a:ext uri="{FF2B5EF4-FFF2-40B4-BE49-F238E27FC236}">
                <a16:creationId xmlns:a16="http://schemas.microsoft.com/office/drawing/2014/main" id="{95F478F0-A936-4A06-87B1-1673DAA3C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A17DFA8-DCB0-4F81-8ACD-2EF401B7B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C92049A-F832-48F5-B41A-162E03B40A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2E646F-5E42-CB2D-9378-6B31266B90D4}"/>
              </a:ext>
            </a:extLst>
          </p:cNvPr>
          <p:cNvSpPr>
            <a:spLocks noGrp="1"/>
          </p:cNvSpPr>
          <p:nvPr>
            <p:ph type="title"/>
          </p:nvPr>
        </p:nvSpPr>
        <p:spPr>
          <a:xfrm>
            <a:off x="1563938" y="389849"/>
            <a:ext cx="2668106" cy="1077229"/>
          </a:xfrm>
        </p:spPr>
        <p:txBody>
          <a:bodyPr>
            <a:normAutofit/>
          </a:bodyPr>
          <a:lstStyle/>
          <a:p>
            <a:pPr algn="l"/>
            <a:r>
              <a:rPr lang="en-US" sz="2800" dirty="0"/>
              <a:t>Program Affiliates </a:t>
            </a:r>
          </a:p>
        </p:txBody>
      </p:sp>
      <p:sp>
        <p:nvSpPr>
          <p:cNvPr id="32" name="Content Placeholder 8">
            <a:extLst>
              <a:ext uri="{FF2B5EF4-FFF2-40B4-BE49-F238E27FC236}">
                <a16:creationId xmlns:a16="http://schemas.microsoft.com/office/drawing/2014/main" id="{4E5A4287-6611-6D18-1717-562FB3917E2B}"/>
              </a:ext>
            </a:extLst>
          </p:cNvPr>
          <p:cNvSpPr>
            <a:spLocks noGrp="1"/>
          </p:cNvSpPr>
          <p:nvPr>
            <p:ph idx="1"/>
          </p:nvPr>
        </p:nvSpPr>
        <p:spPr>
          <a:xfrm>
            <a:off x="1146249" y="1407914"/>
            <a:ext cx="3640757" cy="5178889"/>
          </a:xfrm>
        </p:spPr>
        <p:txBody>
          <a:bodyPr>
            <a:normAutofit fontScale="77500" lnSpcReduction="20000"/>
          </a:bodyPr>
          <a:lstStyle/>
          <a:p>
            <a:r>
              <a:rPr lang="en-US" sz="1600" dirty="0"/>
              <a:t>Happy Child Society’s expertise is revealing hidden or missing values that interfere with cybersecurity mission readiness and mission success, especially during events and affiliate programs </a:t>
            </a:r>
          </a:p>
          <a:p>
            <a:r>
              <a:rPr lang="en-US" sz="1400" dirty="0"/>
              <a:t>The executive leader, Emi Akiode, PMP, is world renowned for improving projects in any phases of service delivery, through adaptive lean, six sigma, and high safety and group intelligence approaches. </a:t>
            </a:r>
          </a:p>
          <a:p>
            <a:r>
              <a:rPr lang="en-US" sz="1400" dirty="0"/>
              <a:t>She is the recipient of 6 awards for government and philanthropic causes and currently operates as an executive and grant-maker on the board of a 501 3(c) nonprofit for abuse survivors, Happy Child Society, EIN: 87-1695152: </a:t>
            </a:r>
            <a:r>
              <a:rPr lang="en-US" sz="1400" dirty="0">
                <a:hlinkClick r:id="rId6"/>
              </a:rPr>
              <a:t>Link</a:t>
            </a:r>
            <a:endParaRPr lang="en-US" sz="1400" dirty="0"/>
          </a:p>
          <a:p>
            <a:pPr marL="0" indent="0">
              <a:buNone/>
            </a:pPr>
            <a:r>
              <a:rPr lang="en-US" sz="1400" dirty="0"/>
              <a:t>Other affiliates: ISO, ANSI, NIST, NSF, AFRL, HHS</a:t>
            </a:r>
          </a:p>
          <a:p>
            <a:pPr marL="0" indent="0">
              <a:buNone/>
            </a:pPr>
            <a:r>
              <a:rPr lang="en-US" sz="1400" dirty="0"/>
              <a:t>Project Management Institute</a:t>
            </a:r>
          </a:p>
          <a:p>
            <a:pPr marL="0" indent="0">
              <a:buNone/>
            </a:pPr>
            <a:r>
              <a:rPr lang="en-US" sz="1400" dirty="0"/>
              <a:t>George Mason University</a:t>
            </a:r>
          </a:p>
          <a:p>
            <a:pPr marL="0" indent="0">
              <a:buNone/>
            </a:pPr>
            <a:r>
              <a:rPr lang="en-US" sz="1400" dirty="0"/>
              <a:t>American Society of Quality</a:t>
            </a:r>
            <a:endParaRPr lang="en-US" sz="1600" dirty="0"/>
          </a:p>
        </p:txBody>
      </p:sp>
      <p:pic>
        <p:nvPicPr>
          <p:cNvPr id="4" name="Picture 3">
            <a:extLst>
              <a:ext uri="{FF2B5EF4-FFF2-40B4-BE49-F238E27FC236}">
                <a16:creationId xmlns:a16="http://schemas.microsoft.com/office/drawing/2014/main" id="{8E7AEE55-8EC0-D107-25A4-D7252FDF5A3F}"/>
              </a:ext>
            </a:extLst>
          </p:cNvPr>
          <p:cNvPicPr>
            <a:picLocks noChangeAspect="1"/>
          </p:cNvPicPr>
          <p:nvPr/>
        </p:nvPicPr>
        <p:blipFill>
          <a:blip r:embed="rId7"/>
          <a:srcRect l="2527" r="1" b="1"/>
          <a:stretch/>
        </p:blipFill>
        <p:spPr>
          <a:xfrm>
            <a:off x="6700345" y="4567154"/>
            <a:ext cx="3277929" cy="1891635"/>
          </a:xfrm>
          <a:prstGeom prst="rect">
            <a:avLst/>
          </a:prstGeom>
          <a:ln w="12700">
            <a:solidFill>
              <a:schemeClr val="tx1"/>
            </a:solidFill>
          </a:ln>
        </p:spPr>
      </p:pic>
      <p:pic>
        <p:nvPicPr>
          <p:cNvPr id="5" name="Content Placeholder 4">
            <a:extLst>
              <a:ext uri="{FF2B5EF4-FFF2-40B4-BE49-F238E27FC236}">
                <a16:creationId xmlns:a16="http://schemas.microsoft.com/office/drawing/2014/main" id="{15DA7457-0C86-2DEC-04D0-906C886B7126}"/>
              </a:ext>
            </a:extLst>
          </p:cNvPr>
          <p:cNvPicPr>
            <a:picLocks noChangeAspect="1"/>
          </p:cNvPicPr>
          <p:nvPr/>
        </p:nvPicPr>
        <p:blipFill>
          <a:blip r:embed="rId8"/>
          <a:srcRect t="12253" r="-3" b="10800"/>
          <a:stretch/>
        </p:blipFill>
        <p:spPr>
          <a:xfrm>
            <a:off x="4740674" y="316715"/>
            <a:ext cx="6688219" cy="4164886"/>
          </a:xfrm>
          <a:prstGeom prst="rect">
            <a:avLst/>
          </a:prstGeom>
          <a:ln w="12700">
            <a:solidFill>
              <a:schemeClr val="tx1"/>
            </a:solidFill>
          </a:ln>
        </p:spPr>
      </p:pic>
      <p:sp>
        <p:nvSpPr>
          <p:cNvPr id="33" name="Rectangle 32">
            <a:extLst>
              <a:ext uri="{FF2B5EF4-FFF2-40B4-BE49-F238E27FC236}">
                <a16:creationId xmlns:a16="http://schemas.microsoft.com/office/drawing/2014/main" id="{80D2A828-1594-434F-8D9B-E1475EF72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835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51" name="Rectangle 1150">
            <a:extLst>
              <a:ext uri="{FF2B5EF4-FFF2-40B4-BE49-F238E27FC236}">
                <a16:creationId xmlns:a16="http://schemas.microsoft.com/office/drawing/2014/main" id="{54961F17-D0E4-4576-8697-C062B28F3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52" name="Picture 1151">
            <a:extLst>
              <a:ext uri="{FF2B5EF4-FFF2-40B4-BE49-F238E27FC236}">
                <a16:creationId xmlns:a16="http://schemas.microsoft.com/office/drawing/2014/main" id="{02DF1AEC-0327-4A10-AED3-E227ACAEBC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53" name="Picture 1152">
            <a:extLst>
              <a:ext uri="{FF2B5EF4-FFF2-40B4-BE49-F238E27FC236}">
                <a16:creationId xmlns:a16="http://schemas.microsoft.com/office/drawing/2014/main" id="{C839742D-6F41-4E7D-9C32-1D9825B40F2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54" name="Rectangle 1153">
            <a:extLst>
              <a:ext uri="{FF2B5EF4-FFF2-40B4-BE49-F238E27FC236}">
                <a16:creationId xmlns:a16="http://schemas.microsoft.com/office/drawing/2014/main" id="{5F3ADA23-8B3C-4029-923E-81303CBEA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5" name="Rectangle 1154">
            <a:extLst>
              <a:ext uri="{FF2B5EF4-FFF2-40B4-BE49-F238E27FC236}">
                <a16:creationId xmlns:a16="http://schemas.microsoft.com/office/drawing/2014/main" id="{39EAE543-FFF6-43C7-AD71-A9856C6E7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6DFE82-271A-89BC-A3E9-1073DCF83424}"/>
              </a:ext>
            </a:extLst>
          </p:cNvPr>
          <p:cNvSpPr/>
          <p:nvPr/>
        </p:nvSpPr>
        <p:spPr>
          <a:xfrm>
            <a:off x="3676916" y="517238"/>
            <a:ext cx="6138551" cy="789291"/>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2800" spc="0" dirty="0">
                <a:ln w="0"/>
                <a:latin typeface="+mj-lt"/>
                <a:ea typeface="+mj-ea"/>
                <a:cs typeface="+mj-cs"/>
              </a:rPr>
              <a:t>August 31</a:t>
            </a:r>
            <a:r>
              <a:rPr lang="en-US" sz="2800" spc="0" baseline="30000" dirty="0">
                <a:ln w="0"/>
                <a:latin typeface="+mj-lt"/>
                <a:ea typeface="+mj-ea"/>
                <a:cs typeface="+mj-cs"/>
              </a:rPr>
              <a:t>st</a:t>
            </a:r>
            <a:r>
              <a:rPr lang="en-US" sz="2800" spc="0" dirty="0">
                <a:ln w="0"/>
                <a:latin typeface="+mj-lt"/>
                <a:ea typeface="+mj-ea"/>
                <a:cs typeface="+mj-cs"/>
              </a:rPr>
              <a:t>, 2024, Labor Day Event </a:t>
            </a:r>
          </a:p>
        </p:txBody>
      </p:sp>
      <p:pic>
        <p:nvPicPr>
          <p:cNvPr id="1025" name="Picture 1" descr="page1image37268240">
            <a:extLst>
              <a:ext uri="{FF2B5EF4-FFF2-40B4-BE49-F238E27FC236}">
                <a16:creationId xmlns:a16="http://schemas.microsoft.com/office/drawing/2014/main" id="{1AD638B6-4A27-3CE8-30BE-23742446CD08}"/>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48604" t="20399" r="16233" b="19779"/>
          <a:stretch/>
        </p:blipFill>
        <p:spPr bwMode="auto">
          <a:xfrm>
            <a:off x="1188048" y="1375060"/>
            <a:ext cx="5213756" cy="410244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156" name="Rectangle 1155">
            <a:extLst>
              <a:ext uri="{FF2B5EF4-FFF2-40B4-BE49-F238E27FC236}">
                <a16:creationId xmlns:a16="http://schemas.microsoft.com/office/drawing/2014/main" id="{8D7E355E-8304-4C50-B384-7DAC68D87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6306C16-3D27-BFC2-C2B6-01181D9872B0}"/>
              </a:ext>
            </a:extLst>
          </p:cNvPr>
          <p:cNvSpPr txBox="1"/>
          <p:nvPr/>
        </p:nvSpPr>
        <p:spPr>
          <a:xfrm>
            <a:off x="6669265" y="728623"/>
            <a:ext cx="4695092" cy="4350664"/>
          </a:xfrm>
          <a:prstGeom prst="rect">
            <a:avLst/>
          </a:prstGeom>
        </p:spPr>
        <p:txBody>
          <a:bodyPr vert="horz" lIns="91440" tIns="45720" rIns="91440" bIns="45720" rtlCol="0" anchor="ctr">
            <a:normAutofit/>
          </a:bodyPr>
          <a:lstStyle/>
          <a:p>
            <a:pPr defTabSz="914400">
              <a:lnSpc>
                <a:spcPct val="120000"/>
              </a:lnSpc>
              <a:spcAft>
                <a:spcPts val="600"/>
              </a:spcAft>
              <a:buClr>
                <a:schemeClr val="accent6"/>
              </a:buClr>
              <a:buSzPct val="90000"/>
              <a:buFont typeface="Wingdings" panose="05000000000000000000" pitchFamily="2" charset="2"/>
              <a:buChar char="§"/>
            </a:pPr>
            <a:r>
              <a:rPr lang="en-US" sz="1600" b="1" dirty="0"/>
              <a:t> Happy Child Society received $600 in donations from The Department of Veteran’s Affairs, The United States Secret Service, and Loudoun County Police, during a Labor day event which featured giveaways, professors, speakers, ambassadors, and research presentations on August 31!</a:t>
            </a:r>
          </a:p>
          <a:p>
            <a:pPr defTabSz="914400">
              <a:lnSpc>
                <a:spcPct val="120000"/>
              </a:lnSpc>
              <a:spcAft>
                <a:spcPts val="600"/>
              </a:spcAft>
              <a:buClr>
                <a:schemeClr val="accent6"/>
              </a:buClr>
              <a:buSzPct val="90000"/>
              <a:buFont typeface="Wingdings" panose="05000000000000000000" pitchFamily="2" charset="2"/>
              <a:buChar char="§"/>
            </a:pPr>
            <a:endParaRPr lang="en-US" sz="1600" b="1" dirty="0"/>
          </a:p>
          <a:p>
            <a:pPr defTabSz="914400">
              <a:lnSpc>
                <a:spcPct val="120000"/>
              </a:lnSpc>
              <a:spcAft>
                <a:spcPts val="600"/>
              </a:spcAft>
              <a:buClr>
                <a:schemeClr val="accent6"/>
              </a:buClr>
              <a:buSzPct val="90000"/>
              <a:buFont typeface="Wingdings" panose="05000000000000000000" pitchFamily="2" charset="2"/>
              <a:buChar char="§"/>
            </a:pPr>
            <a:r>
              <a:rPr lang="en-US" sz="1600" b="1" dirty="0"/>
              <a:t>Office Location: 20509 Reserve Falls Terr, Suite 304, Sterling, VA, 20165</a:t>
            </a:r>
          </a:p>
        </p:txBody>
      </p:sp>
      <p:sp>
        <p:nvSpPr>
          <p:cNvPr id="1157" name="Rectangle 1156">
            <a:extLst>
              <a:ext uri="{FF2B5EF4-FFF2-40B4-BE49-F238E27FC236}">
                <a16:creationId xmlns:a16="http://schemas.microsoft.com/office/drawing/2014/main" id="{0178E784-3C81-4963-ACD9-58EF41CE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847648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6158</TotalTime>
  <Words>3601</Words>
  <Application>Microsoft Macintosh PowerPoint</Application>
  <PresentationFormat>Widescreen</PresentationFormat>
  <Paragraphs>287</Paragraphs>
  <Slides>18</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Arial</vt:lpstr>
      <vt:lpstr>ArialMT</vt:lpstr>
      <vt:lpstr>Calibri</vt:lpstr>
      <vt:lpstr>Helvetica Neue</vt:lpstr>
      <vt:lpstr>MS Shell Dlg 2</vt:lpstr>
      <vt:lpstr>Wingdings</vt:lpstr>
      <vt:lpstr>Wingdings 3</vt:lpstr>
      <vt:lpstr>Madison</vt:lpstr>
      <vt:lpstr>Child Sex Abuse Awareness Program</vt:lpstr>
      <vt:lpstr>Presentation Purpose</vt:lpstr>
      <vt:lpstr>Leaders who have survived and overcome child abuse are the best to lead and uncover preventative solutions</vt:lpstr>
      <vt:lpstr>“I over-heard talking about a custody battle over the phone and didn’t want what happened to me to happen to them.”  </vt:lpstr>
      <vt:lpstr>November 2024 Loudoun County, VA Shocking Trauma Incident - Success Story </vt:lpstr>
      <vt:lpstr>Continued: Loudoun County, VA Success Story </vt:lpstr>
      <vt:lpstr>Mentor Successes</vt:lpstr>
      <vt:lpstr>Child Sex Abuse is a Widespread Problem and Prevention is the arguably the best cure </vt:lpstr>
      <vt:lpstr>Societal Consequences of Child Sex Abuse</vt:lpstr>
      <vt:lpstr>Systemic issue that is reported on every 9  minutes   Issues often remain unaddressed, and facts may be hidden in community and family groups for years!</vt:lpstr>
      <vt:lpstr>How Happy Child Society Helps Business</vt:lpstr>
      <vt:lpstr>Why Join This Advocacy Campaign?</vt:lpstr>
      <vt:lpstr>Benefits of Joining Advocacy Efforts</vt:lpstr>
      <vt:lpstr>Benefits for Joining Advocacy Efforts</vt:lpstr>
      <vt:lpstr>Benefits for Joining Advocacy Efforts</vt:lpstr>
      <vt:lpstr>Join now and our community will thank you!</vt:lpstr>
      <vt:lpstr>Program Affiliates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Watchtower Society: Child Sex Abuse Awareness Fundraiser Program Plan</dc:title>
  <dc:creator>Emi Bolanle Akiode</dc:creator>
  <cp:lastModifiedBy>Emi Bolanle Akiode</cp:lastModifiedBy>
  <cp:revision>27</cp:revision>
  <dcterms:created xsi:type="dcterms:W3CDTF">2024-03-02T01:17:03Z</dcterms:created>
  <dcterms:modified xsi:type="dcterms:W3CDTF">2025-01-15T17:15:47Z</dcterms:modified>
</cp:coreProperties>
</file>